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22"/>
  </p:notesMasterIdLst>
  <p:sldIdLst>
    <p:sldId id="256" r:id="rId3"/>
    <p:sldId id="258" r:id="rId4"/>
    <p:sldId id="260" r:id="rId5"/>
    <p:sldId id="262" r:id="rId6"/>
    <p:sldId id="263" r:id="rId7"/>
    <p:sldId id="265" r:id="rId8"/>
    <p:sldId id="267" r:id="rId9"/>
    <p:sldId id="268" r:id="rId10"/>
    <p:sldId id="269" r:id="rId11"/>
    <p:sldId id="275" r:id="rId12"/>
    <p:sldId id="276" r:id="rId13"/>
    <p:sldId id="278" r:id="rId14"/>
    <p:sldId id="280" r:id="rId15"/>
    <p:sldId id="282" r:id="rId16"/>
    <p:sldId id="283" r:id="rId17"/>
    <p:sldId id="285" r:id="rId18"/>
    <p:sldId id="287" r:id="rId19"/>
    <p:sldId id="289" r:id="rId20"/>
    <p:sldId id="291" r:id="rId21"/>
  </p:sldIdLst>
  <p:sldSz cx="9144000" cy="5143500" type="screen16x9"/>
  <p:notesSz cx="6858000" cy="9144000"/>
  <p:embeddedFontLst>
    <p:embeddedFont>
      <p:font typeface="Open Sans" panose="020B0606030504020204" pitchFamily="34" charset="0"/>
      <p:regular r:id="rId23"/>
      <p:bold r:id="rId24"/>
      <p:italic r:id="rId25"/>
      <p:boldItalic r:id="rId26"/>
    </p:embeddedFont>
    <p:embeddedFont>
      <p:font typeface="Open Sans Light" panose="020B0306030504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5CFB9C-AE0B-4EE0-9D1E-D3165155192E}">
  <a:tblStyle styleId="{C75CFB9C-AE0B-4EE0-9D1E-D316515519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26" y="12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7515110cb_1_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g57515110c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6463c6be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6463c6be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2a7771621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91" name="Google Shape;291;g62a7771621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1265ad5f5_0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g61265ad5f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639711a67d_1_12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639711a67d_1_1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39711a67d_1_12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g639711a67d_1_1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2a7771621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349" name="Google Shape;349;g62a7771621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3c535a6a2_0_3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5" name="Google Shape;365;g63c535a6a2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45f63b28d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marR="0" indent="0" algn="l" rtl="0" fontAlgn="t">
              <a:lnSpc>
                <a:spcPct val="115000"/>
              </a:lnSpc>
              <a:spcBef>
                <a:spcPts val="700"/>
              </a:spcBef>
              <a:spcAft>
                <a:spcPts val="0"/>
              </a:spcAft>
            </a:pPr>
            <a:r>
              <a:rPr lang="en-US" sz="1800" b="1" i="0" u="none" strike="noStrike" dirty="0">
                <a:solidFill>
                  <a:srgbClr val="2D3D4A"/>
                </a:solidFill>
                <a:effectLst/>
                <a:latin typeface="Open Sans" panose="020B0606030504020204" pitchFamily="34" charset="0"/>
                <a:ea typeface="Open Sans" panose="020B0606030504020204" pitchFamily="34" charset="0"/>
                <a:cs typeface="Open Sans" panose="020B0606030504020204" pitchFamily="34" charset="0"/>
              </a:rPr>
              <a:t>Video Response</a:t>
            </a:r>
            <a:endParaRPr lang="en-IN" sz="1800" b="0" i="0" u="none" strike="noStrike" dirty="0">
              <a:effectLst/>
              <a:latin typeface="Arial" panose="020B0604020202020204" pitchFamily="34" charset="0"/>
            </a:endParaRPr>
          </a:p>
          <a:p>
            <a:pPr marL="0" marR="0" indent="0" algn="l" rtl="0" fontAlgn="t">
              <a:spcBef>
                <a:spcPts val="0"/>
              </a:spcBef>
              <a:spcAft>
                <a:spcPts val="0"/>
              </a:spcAft>
            </a:pPr>
            <a:r>
              <a:rPr lang="en-US" sz="18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Thank you for your update </a:t>
            </a:r>
            <a:r>
              <a:rPr lang="en-US" sz="1800" b="0" i="0" u="none" strike="noStrike" dirty="0" err="1">
                <a:solidFill>
                  <a:srgbClr val="000000"/>
                </a:solidFill>
                <a:effectLst/>
                <a:latin typeface="Arial" panose="020B0604020202020204" pitchFamily="34" charset="0"/>
                <a:ea typeface="Arial" panose="020B0604020202020204" pitchFamily="34" charset="0"/>
                <a:cs typeface="Arial" panose="020B0604020202020204" pitchFamily="34" charset="0"/>
              </a:rPr>
              <a:t>dave</a:t>
            </a:r>
            <a:r>
              <a:rPr lang="en-US" sz="18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endParaRPr lang="en-IN" sz="1800" b="0" i="0" u="none" strike="noStrike" dirty="0">
              <a:effectLst/>
              <a:latin typeface="Arial" panose="020B0604020202020204" pitchFamily="34" charset="0"/>
            </a:endParaRPr>
          </a:p>
          <a:p>
            <a:pPr marL="0" marR="0" indent="0" algn="l" rtl="0" fontAlgn="t">
              <a:spcBef>
                <a:spcPts val="0"/>
              </a:spcBef>
              <a:spcAft>
                <a:spcPts val="0"/>
              </a:spcAft>
            </a:pPr>
            <a:r>
              <a:rPr lang="en-US" sz="18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Please pickup the ticket covering analytics </a:t>
            </a:r>
            <a:r>
              <a:rPr lang="en-US" sz="1800" b="0" i="0" u="none" strike="noStrike" dirty="0" err="1">
                <a:solidFill>
                  <a:srgbClr val="000000"/>
                </a:solidFill>
                <a:effectLst/>
                <a:latin typeface="Arial" panose="020B0604020202020204" pitchFamily="34" charset="0"/>
                <a:ea typeface="Arial" panose="020B0604020202020204" pitchFamily="34" charset="0"/>
                <a:cs typeface="Arial" panose="020B0604020202020204" pitchFamily="34" charset="0"/>
              </a:rPr>
              <a:t>reqirements</a:t>
            </a:r>
            <a:r>
              <a:rPr lang="en-US" sz="18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US" sz="1800" b="0" i="0" u="none" strike="noStrike" dirty="0" err="1">
                <a:solidFill>
                  <a:srgbClr val="000000"/>
                </a:solidFill>
                <a:effectLst/>
                <a:latin typeface="Arial" panose="020B0604020202020204" pitchFamily="34" charset="0"/>
                <a:ea typeface="Arial" panose="020B0604020202020204" pitchFamily="34" charset="0"/>
                <a:cs typeface="Arial" panose="020B0604020202020204" pitchFamily="34" charset="0"/>
              </a:rPr>
              <a:t>ir</a:t>
            </a:r>
            <a:r>
              <a:rPr lang="en-US" sz="18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 is currently ‘must-have’ for the launch and is expected to be completed in this sprint. We won't be able to complete it by the end of this sprint if it is not picked up for development by the end of today. The ticket has 5 tracking requirements as of now and I am okay to downgraded 2 out of these 5 to ‘nice-to-have’ if needed to de-risk for the launch.</a:t>
            </a:r>
            <a:endParaRPr lang="en-IN" sz="1800" b="0" i="0" u="none" strike="noStrike" dirty="0">
              <a:effectLst/>
              <a:latin typeface="Arial" panose="020B0604020202020204" pitchFamily="34" charset="0"/>
            </a:endParaRPr>
          </a:p>
          <a:p>
            <a:pPr marL="0" marR="0" indent="0" algn="l" rtl="0" fontAlgn="t">
              <a:spcBef>
                <a:spcPts val="0"/>
              </a:spcBef>
              <a:spcAft>
                <a:spcPts val="0"/>
              </a:spcAft>
            </a:pPr>
            <a:r>
              <a:rPr lang="en-US" sz="18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Next is Jerry please tell us what you did yesterday? What you plan to do today? Is there any blocker. </a:t>
            </a:r>
            <a:endParaRPr lang="en-IN" sz="1800" b="0" i="0" u="none" strike="noStrike" dirty="0">
              <a:effectLst/>
              <a:latin typeface="Arial" panose="020B0604020202020204" pitchFamily="34" charset="0"/>
            </a:endParaRPr>
          </a:p>
          <a:p>
            <a:pPr marL="0" marR="0" indent="0" algn="l" rtl="0" fontAlgn="t">
              <a:spcBef>
                <a:spcPts val="0"/>
              </a:spcBef>
              <a:spcAft>
                <a:spcPts val="0"/>
              </a:spcAft>
            </a:pPr>
            <a:r>
              <a:rPr lang="en-US" sz="1800" b="0" i="0" u="none" strike="noStrike" dirty="0">
                <a:solidFill>
                  <a:srgbClr val="000000"/>
                </a:solidFill>
                <a:effectLst/>
                <a:latin typeface="Arial" panose="020B0604020202020204" pitchFamily="34" charset="0"/>
                <a:ea typeface="Arial" panose="020B0604020202020204" pitchFamily="34" charset="0"/>
                <a:cs typeface="Arial" panose="020B0604020202020204" pitchFamily="34" charset="0"/>
              </a:rPr>
              <a:t>Thanks for your update, Please complete the code review which is pending from 2 last days. These tickets are blocking two front-end tickets which are in ‘Ready to Test’ status’ from being verified by QA John. Do you want any assist from someone if you busy?</a:t>
            </a:r>
            <a:endParaRPr lang="en-IN" sz="1800" b="0" i="0" u="none" strike="noStrike" dirty="0">
              <a:effectLst/>
              <a:latin typeface="Arial" panose="020B0604020202020204" pitchFamily="34" charset="0"/>
            </a:endParaRPr>
          </a:p>
        </p:txBody>
      </p:sp>
      <p:sp>
        <p:nvSpPr>
          <p:cNvPr id="383" name="Google Shape;383;g645f63b28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45f63b28d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1" name="Google Shape;401;g645f63b28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45f63b28d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I understand your </a:t>
            </a:r>
            <a:r>
              <a:rPr lang="en-US" sz="1100" dirty="0" err="1"/>
              <a:t>conern</a:t>
            </a:r>
            <a:r>
              <a:rPr lang="en-US" sz="1100" dirty="0"/>
              <a:t> here, however Notification feature was not in the scope of Minimal Viable product for launch. Our customer are music lovers who are self motivated to listen to song on regular basis. As we grow we would be targeting more segments. Our goal is to understand the user-journey within the product better after the launch to define the trigger and other details to introduce this feature later on. I would suggest to launch the app without this feature, as it is not something which will block the user from using the app though with the introduction of notification we might find out that user is spending more time on the app however the main focus as of now is to </a:t>
            </a:r>
            <a:r>
              <a:rPr lang="en-US" sz="1100" dirty="0" err="1"/>
              <a:t>atract</a:t>
            </a:r>
            <a:r>
              <a:rPr lang="en-US" sz="1100" dirty="0"/>
              <a:t> user to our app rather a user spending more time on it. </a:t>
            </a:r>
          </a:p>
        </p:txBody>
      </p:sp>
      <p:sp>
        <p:nvSpPr>
          <p:cNvPr id="419" name="Google Shape;419;g645f63b2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3c535a6a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3c535a6a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3c535a6a2_0_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57" name="Google Shape;157;g63c535a6a2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c535a6a2_0_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2" name="Google Shape;172;g63c535a6a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c535a6a2_0_3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182" name="Google Shape;182;g63c535a6a2_0_3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2a7771621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9" name="Google Shape;199;g62a777162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473e69d8f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6" name="Google Shape;216;g6473e69d8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c535a6a2_0_3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4" name="Google Shape;224;g63c535a6a2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39711a67d_1_12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[ALL PARTICIPATION]</a:t>
            </a:r>
            <a:endParaRPr/>
          </a:p>
        </p:txBody>
      </p:sp>
      <p:sp>
        <p:nvSpPr>
          <p:cNvPr id="232" name="Google Shape;232;g639711a67d_1_1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56" name="Google Shape;56;p14"/>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7" name="Google Shape;57;p14"/>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8" name="Google Shape;58;p1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1" name="Google Shape;61;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 name="Google Shape;64;p1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 name="Google Shape;65;p1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 name="Google Shape;66;p1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67" name="Google Shape;67;p1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0" name="Google Shape;70;p17"/>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1" name="Google Shape;71;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4" name="Google Shape;74;p18"/>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5" name="Google Shape;7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8" name="Google Shape;78;p1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1" name="Google Shape;81;p20"/>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2" name="Google Shape;82;p2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5" name="Google Shape;85;p21"/>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6" name="Google Shape;86;p21"/>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7" name="Google Shape;87;p21"/>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8" name="Google Shape;88;p2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1" name="Google Shape;91;p22"/>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2" name="Google Shape;92;p22"/>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3" name="Google Shape;93;p22"/>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4" name="Google Shape;94;p2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rgbClr val="929292"/>
              </a:solidFill>
            </a:endParaRPr>
          </a:p>
        </p:txBody>
      </p:sp>
      <p:sp>
        <p:nvSpPr>
          <p:cNvPr id="95" name="Google Shape;95;p22"/>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96"/>
        <p:cNvGrpSpPr/>
        <p:nvPr/>
      </p:nvGrpSpPr>
      <p:grpSpPr>
        <a:xfrm>
          <a:off x="0" y="0"/>
          <a:ext cx="0" cy="0"/>
          <a:chOff x="0" y="0"/>
          <a:chExt cx="0" cy="0"/>
        </a:xfrm>
      </p:grpSpPr>
      <p:sp>
        <p:nvSpPr>
          <p:cNvPr id="97" name="Google Shape;97;p2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8" name="Google Shape;98;p2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99"/>
        <p:cNvGrpSpPr/>
        <p:nvPr/>
      </p:nvGrpSpPr>
      <p:grpSpPr>
        <a:xfrm>
          <a:off x="0" y="0"/>
          <a:ext cx="0" cy="0"/>
          <a:chOff x="0" y="0"/>
          <a:chExt cx="0" cy="0"/>
        </a:xfrm>
      </p:grpSpPr>
      <p:pic>
        <p:nvPicPr>
          <p:cNvPr id="100" name="Google Shape;100;p2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101" name="Google Shape;101;p2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2" name="Google Shape;102;p2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103"/>
        <p:cNvGrpSpPr/>
        <p:nvPr/>
      </p:nvGrpSpPr>
      <p:grpSpPr>
        <a:xfrm>
          <a:off x="0" y="0"/>
          <a:ext cx="0" cy="0"/>
          <a:chOff x="0" y="0"/>
          <a:chExt cx="0" cy="0"/>
        </a:xfrm>
      </p:grpSpPr>
      <p:sp>
        <p:nvSpPr>
          <p:cNvPr id="104" name="Google Shape;104;p2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05" name="Google Shape;105;p2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06" name="Google Shape;106;p2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07" name="Google Shape;107;p2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08"/>
        <p:cNvGrpSpPr/>
        <p:nvPr/>
      </p:nvGrpSpPr>
      <p:grpSpPr>
        <a:xfrm>
          <a:off x="0" y="0"/>
          <a:ext cx="0" cy="0"/>
          <a:chOff x="0" y="0"/>
          <a:chExt cx="0" cy="0"/>
        </a:xfrm>
      </p:grpSpPr>
      <p:sp>
        <p:nvSpPr>
          <p:cNvPr id="109" name="Google Shape;109;p2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10" name="Google Shape;110;p2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11" name="Google Shape;111;p2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12" name="Google Shape;112;p2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113"/>
        <p:cNvGrpSpPr/>
        <p:nvPr/>
      </p:nvGrpSpPr>
      <p:grpSpPr>
        <a:xfrm>
          <a:off x="0" y="0"/>
          <a:ext cx="0" cy="0"/>
          <a:chOff x="0" y="0"/>
          <a:chExt cx="0" cy="0"/>
        </a:xfrm>
      </p:grpSpPr>
      <p:sp>
        <p:nvSpPr>
          <p:cNvPr id="114" name="Google Shape;114;p2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sz="500"/>
          </a:p>
        </p:txBody>
      </p:sp>
      <p:sp>
        <p:nvSpPr>
          <p:cNvPr id="115" name="Google Shape;115;p2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16" name="Google Shape;116;p2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117" name="Google Shape;117;p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18"/>
        <p:cNvGrpSpPr/>
        <p:nvPr/>
      </p:nvGrpSpPr>
      <p:grpSpPr>
        <a:xfrm>
          <a:off x="0" y="0"/>
          <a:ext cx="0" cy="0"/>
          <a:chOff x="0" y="0"/>
          <a:chExt cx="0" cy="0"/>
        </a:xfrm>
      </p:grpSpPr>
      <p:sp>
        <p:nvSpPr>
          <p:cNvPr id="119" name="Google Shape;119;p2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sz="500"/>
          </a:p>
        </p:txBody>
      </p:sp>
      <p:sp>
        <p:nvSpPr>
          <p:cNvPr id="120" name="Google Shape;120;p2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21" name="Google Shape;121;p2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122" name="Google Shape;122;p2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123"/>
        <p:cNvGrpSpPr/>
        <p:nvPr/>
      </p:nvGrpSpPr>
      <p:grpSpPr>
        <a:xfrm>
          <a:off x="0" y="0"/>
          <a:ext cx="0" cy="0"/>
          <a:chOff x="0" y="0"/>
          <a:chExt cx="0" cy="0"/>
        </a:xfrm>
      </p:grpSpPr>
      <p:sp>
        <p:nvSpPr>
          <p:cNvPr id="124" name="Google Shape;124;p2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spreadsheets/d/1ehmnH58vHzl0e6d2A0bnKpzQmk50qHpckhZrPU1wbfk/edit?usp=sharing"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healthy.kaiserpermanente.org/health/care/consumer/ancillary/!ut/p/a1/hVFLc4IwEP41XMm2WAa5oTNtAavYFzQXJ2CETEPChK0j_74Bp9NLq3vb_R77IpQUhCp2FDVDoRWTY0793X3yslksbiLYzOYBxE_Lx2W8TsEGyUlCaC11OZE_GsQudMCBSivkCg1Xe264cYDQCoeOk0Kogzbtb4OLGlSstZpeIN9N8AmvSsSeFHmWheGqSGixna3frknYeTKmKiElM8PIj1TpBTWhhh9Gmvtl7LCjST-5NJxJbAb3k4mem47bjZR15a42tUWxlQ6cMQeE7XRy-7H4l3Oje7vUJUN7ZTo9Arx4Oz3iIfMB4iB9Td_nqQdw-0P4JyIgXRsMnjyueB7gXek_fwOT_sVQ/dl5/d5/L2dBISEvZ0FBIS9nQSEh/"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s://healthy.kaiserpermanente.org/health/care/consumer/ancillary/!ut/p/a1/hVFLc4IwEP41XMm2WAa5oTNtAavYFzQXJ2CETEPChK0j_74Bp9NLq3vb_R77IpQUhCp2FDVDoRWTY0793X3yslksbiLYzOYBxE_Lx2W8TsEGyUlCaC11OZE_GsQudMCBSivkCg1Xe264cYDQCoeOk0Kogzbtb4OLGlSstZpeIN9N8AmvSsSeFHmWheGqSGixna3frknYeTKmKiElM8PIj1TpBTWhhh9Gmvtl7LCjST-5NJxJbAb3k4mem47bjZR15a42tUWxlQ6cMQeE7XRy-7H4l3Oje7vUJUN7ZTo9Arx4Oz3iIfMB4iB9Td_nqQdw-0P4JyIgXRsMnjyueB7gXek_fwOT_sVQ/dl5/d5/L2dBISEvZ0FBIS9nQSEh/"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0"/>
          <p:cNvSpPr txBox="1">
            <a:spLocks noGrp="1"/>
          </p:cNvSpPr>
          <p:nvPr>
            <p:ph type="title"/>
          </p:nvPr>
        </p:nvSpPr>
        <p:spPr>
          <a:xfrm>
            <a:off x="457200" y="834727"/>
            <a:ext cx="8229600" cy="1389300"/>
          </a:xfrm>
          <a:prstGeom prst="rect">
            <a:avLst/>
          </a:prstGeom>
          <a:noFill/>
          <a:ln>
            <a:noFill/>
          </a:ln>
        </p:spPr>
        <p:txBody>
          <a:bodyPr spcFirstLastPara="1" wrap="square" lIns="0" tIns="0" rIns="0" bIns="0" anchor="b" anchorCtr="0">
            <a:noAutofit/>
          </a:bodyPr>
          <a:lstStyle/>
          <a:p>
            <a:pPr marL="0" marR="0" lvl="0" indent="0" algn="l" rtl="0">
              <a:lnSpc>
                <a:spcPct val="120000"/>
              </a:lnSpc>
              <a:spcBef>
                <a:spcPts val="0"/>
              </a:spcBef>
              <a:spcAft>
                <a:spcPts val="0"/>
              </a:spcAft>
              <a:buClr>
                <a:srgbClr val="FFFFFF"/>
              </a:buClr>
              <a:buFont typeface="Open Sans"/>
              <a:buNone/>
            </a:pPr>
            <a:r>
              <a:rPr lang="en" sz="4200" dirty="0"/>
              <a:t>Amazon Music</a:t>
            </a:r>
            <a:endParaRPr sz="4200" dirty="0"/>
          </a:p>
        </p:txBody>
      </p:sp>
      <p:sp>
        <p:nvSpPr>
          <p:cNvPr id="130" name="Google Shape;130;p30"/>
          <p:cNvSpPr txBox="1">
            <a:spLocks noGrp="1"/>
          </p:cNvSpPr>
          <p:nvPr>
            <p:ph type="body" idx="1"/>
          </p:nvPr>
        </p:nvSpPr>
        <p:spPr>
          <a:xfrm>
            <a:off x="457200" y="2195525"/>
            <a:ext cx="5900700" cy="1003500"/>
          </a:xfrm>
          <a:prstGeom prst="rect">
            <a:avLst/>
          </a:prstGeom>
          <a:noFill/>
          <a:ln>
            <a:noFill/>
          </a:ln>
        </p:spPr>
        <p:txBody>
          <a:bodyPr spcFirstLastPara="1" wrap="square" lIns="0" tIns="0" rIns="0" bIns="0" anchor="t" anchorCtr="0">
            <a:noAutofit/>
          </a:bodyPr>
          <a:lstStyle/>
          <a:p>
            <a:pPr marL="0" marR="0" lvl="0" indent="0" algn="l" rtl="0">
              <a:lnSpc>
                <a:spcPct val="131250"/>
              </a:lnSpc>
              <a:spcBef>
                <a:spcPts val="0"/>
              </a:spcBef>
              <a:spcAft>
                <a:spcPts val="0"/>
              </a:spcAft>
              <a:buClr>
                <a:srgbClr val="9CBDD8"/>
              </a:buClr>
              <a:buFont typeface="Open Sans"/>
              <a:buNone/>
            </a:pPr>
            <a:r>
              <a:rPr lang="en" dirty="0"/>
              <a:t>Developing the product</a:t>
            </a:r>
            <a:endParaRPr b="1" dirty="0"/>
          </a:p>
          <a:p>
            <a:pPr marL="0" marR="0" lvl="0" indent="0" algn="l" rtl="0">
              <a:lnSpc>
                <a:spcPct val="131250"/>
              </a:lnSpc>
              <a:spcBef>
                <a:spcPts val="0"/>
              </a:spcBef>
              <a:spcAft>
                <a:spcPts val="0"/>
              </a:spcAft>
              <a:buClr>
                <a:srgbClr val="9CBDD8"/>
              </a:buClr>
              <a:buFont typeface="Open Sans"/>
              <a:buNone/>
            </a:pPr>
            <a:endParaRPr b="1" dirty="0"/>
          </a:p>
          <a:p>
            <a:pPr marL="0" marR="0" lvl="0" indent="0" algn="l" rtl="0">
              <a:lnSpc>
                <a:spcPct val="131250"/>
              </a:lnSpc>
              <a:spcBef>
                <a:spcPts val="0"/>
              </a:spcBef>
              <a:spcAft>
                <a:spcPts val="0"/>
              </a:spcAft>
              <a:buClr>
                <a:srgbClr val="9CBDD8"/>
              </a:buClr>
              <a:buFont typeface="Open Sans"/>
              <a:buNone/>
            </a:pPr>
            <a:r>
              <a:rPr lang="en" b="1" dirty="0"/>
              <a:t>Product Owner: Bipin Kumar Sultania</a:t>
            </a:r>
            <a:endParaRPr b="1" dirty="0"/>
          </a:p>
          <a:p>
            <a:pPr marL="0" marR="0" lvl="0" indent="0" algn="l" rtl="0">
              <a:lnSpc>
                <a:spcPct val="131250"/>
              </a:lnSpc>
              <a:spcBef>
                <a:spcPts val="0"/>
              </a:spcBef>
              <a:spcAft>
                <a:spcPts val="0"/>
              </a:spcAft>
              <a:buClr>
                <a:srgbClr val="9CBDD8"/>
              </a:buClr>
              <a:buFont typeface="Open Sans"/>
              <a:buNone/>
            </a:pPr>
            <a:endParaRPr sz="500" dirty="0"/>
          </a:p>
        </p:txBody>
      </p:sp>
      <p:sp>
        <p:nvSpPr>
          <p:cNvPr id="131" name="Google Shape;131;p30"/>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2019 Udacity.  All rights reserved.</a:t>
            </a:r>
            <a:endParaRPr sz="50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9"/>
          <p:cNvSpPr txBox="1">
            <a:spLocks noGrp="1"/>
          </p:cNvSpPr>
          <p:nvPr>
            <p:ph type="body" idx="2"/>
          </p:nvPr>
        </p:nvSpPr>
        <p:spPr>
          <a:xfrm>
            <a:off x="457200" y="4914900"/>
            <a:ext cx="3957600" cy="1143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endParaRPr/>
          </a:p>
        </p:txBody>
      </p:sp>
      <p:sp>
        <p:nvSpPr>
          <p:cNvPr id="287" name="Google Shape;287;p49"/>
          <p:cNvSpPr txBox="1">
            <a:spLocks noGrp="1"/>
          </p:cNvSpPr>
          <p:nvPr>
            <p:ph type="title"/>
          </p:nvPr>
        </p:nvSpPr>
        <p:spPr>
          <a:xfrm>
            <a:off x="304800" y="69806"/>
            <a:ext cx="8229600" cy="5952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dirty="0"/>
              <a:t>Streaming Music Project </a:t>
            </a:r>
            <a:endParaRPr sz="2800" dirty="0"/>
          </a:p>
        </p:txBody>
      </p:sp>
      <p:graphicFrame>
        <p:nvGraphicFramePr>
          <p:cNvPr id="288" name="Google Shape;288;p49"/>
          <p:cNvGraphicFramePr/>
          <p:nvPr>
            <p:extLst>
              <p:ext uri="{D42A27DB-BD31-4B8C-83A1-F6EECF244321}">
                <p14:modId xmlns:p14="http://schemas.microsoft.com/office/powerpoint/2010/main" val="606670002"/>
              </p:ext>
            </p:extLst>
          </p:nvPr>
        </p:nvGraphicFramePr>
        <p:xfrm>
          <a:off x="152400" y="625600"/>
          <a:ext cx="8756850" cy="3906025"/>
        </p:xfrm>
        <a:graphic>
          <a:graphicData uri="http://schemas.openxmlformats.org/drawingml/2006/table">
            <a:tbl>
              <a:tblPr>
                <a:noFill/>
                <a:tableStyleId>{C75CFB9C-AE0B-4EE0-9D1E-D3165155192E}</a:tableStyleId>
              </a:tblPr>
              <a:tblGrid>
                <a:gridCol w="2264800">
                  <a:extLst>
                    <a:ext uri="{9D8B030D-6E8A-4147-A177-3AD203B41FA5}">
                      <a16:colId xmlns:a16="http://schemas.microsoft.com/office/drawing/2014/main" val="20000"/>
                    </a:ext>
                  </a:extLst>
                </a:gridCol>
                <a:gridCol w="6492050">
                  <a:extLst>
                    <a:ext uri="{9D8B030D-6E8A-4147-A177-3AD203B41FA5}">
                      <a16:colId xmlns:a16="http://schemas.microsoft.com/office/drawing/2014/main" val="20001"/>
                    </a:ext>
                  </a:extLst>
                </a:gridCol>
              </a:tblGrid>
              <a:tr h="1744675">
                <a:tc>
                  <a:txBody>
                    <a:bodyPr/>
                    <a:lstStyle/>
                    <a:p>
                      <a:pPr marL="0" lvl="0" indent="0" algn="l" rtl="0">
                        <a:lnSpc>
                          <a:spcPct val="115000"/>
                        </a:lnSpc>
                        <a:spcBef>
                          <a:spcPts val="700"/>
                        </a:spcBef>
                        <a:spcAft>
                          <a:spcPts val="0"/>
                        </a:spcAft>
                        <a:buNone/>
                      </a:pPr>
                      <a:r>
                        <a:rPr lang="en" sz="1200" b="1">
                          <a:solidFill>
                            <a:srgbClr val="2D3D4A"/>
                          </a:solidFill>
                          <a:latin typeface="Open Sans"/>
                          <a:ea typeface="Open Sans"/>
                          <a:cs typeface="Open Sans"/>
                          <a:sym typeface="Open Sans"/>
                        </a:rPr>
                        <a:t>Based on the API documentation how would you update your solution and design?</a:t>
                      </a:r>
                      <a:endParaRPr sz="1200" b="1">
                        <a:solidFill>
                          <a:srgbClr val="2D3D4A"/>
                        </a:solidFill>
                        <a:latin typeface="Open Sans"/>
                        <a:ea typeface="Open Sans"/>
                        <a:cs typeface="Open Sans"/>
                        <a:sym typeface="Open Sans"/>
                      </a:endParaRPr>
                    </a:p>
                    <a:p>
                      <a:pPr marL="0" lvl="0" indent="0" algn="l" rtl="0">
                        <a:lnSpc>
                          <a:spcPct val="115000"/>
                        </a:lnSpc>
                        <a:spcBef>
                          <a:spcPts val="700"/>
                        </a:spcBef>
                        <a:spcAft>
                          <a:spcPts val="0"/>
                        </a:spcAft>
                        <a:buNone/>
                      </a:pPr>
                      <a:endParaRPr sz="1200" b="1">
                        <a:solidFill>
                          <a:srgbClr val="2D3D4A"/>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700"/>
                        </a:spcBef>
                        <a:spcAft>
                          <a:spcPts val="0"/>
                        </a:spcAft>
                        <a:buNone/>
                      </a:pPr>
                      <a:r>
                        <a:rPr lang="en-IN" sz="1200" dirty="0">
                          <a:solidFill>
                            <a:srgbClr val="2D3D4A"/>
                          </a:solidFill>
                          <a:latin typeface="Open Sans"/>
                          <a:ea typeface="Open Sans"/>
                          <a:cs typeface="Open Sans"/>
                          <a:sym typeface="Open Sans"/>
                        </a:rPr>
                        <a:t>We need to allocate our space in S3 based on the location so that our customer upload are in one place.  Also we need to make sure we backup our user data time to time. </a:t>
                      </a:r>
                    </a:p>
                    <a:p>
                      <a:pPr marL="0" lvl="0" indent="0" algn="l" rtl="0">
                        <a:lnSpc>
                          <a:spcPct val="115000"/>
                        </a:lnSpc>
                        <a:spcBef>
                          <a:spcPts val="700"/>
                        </a:spcBef>
                        <a:spcAft>
                          <a:spcPts val="0"/>
                        </a:spcAft>
                        <a:buNone/>
                      </a:pPr>
                      <a:r>
                        <a:rPr lang="en-IN" sz="1200" b="0" i="0" u="none" strike="noStrike" cap="none" dirty="0">
                          <a:solidFill>
                            <a:srgbClr val="000000"/>
                          </a:solidFill>
                          <a:effectLst/>
                          <a:latin typeface="Arial"/>
                          <a:ea typeface="Open Sans"/>
                          <a:cs typeface="Arial"/>
                          <a:sym typeface="Arial"/>
                        </a:rPr>
                        <a:t>To successfully upload the file we need to provide unique entity tag to the file, along with other response element for every request of upload user make. </a:t>
                      </a:r>
                    </a:p>
                    <a:p>
                      <a:pPr marL="0" marR="0" lvl="0" indent="0" algn="l" defTabSz="914400" rtl="0" eaLnBrk="1" fontAlgn="auto" latinLnBrk="0" hangingPunct="1">
                        <a:lnSpc>
                          <a:spcPct val="115000"/>
                        </a:lnSpc>
                        <a:spcBef>
                          <a:spcPts val="700"/>
                        </a:spcBef>
                        <a:spcAft>
                          <a:spcPts val="0"/>
                        </a:spcAft>
                        <a:buClr>
                          <a:srgbClr val="000000"/>
                        </a:buClr>
                        <a:buSzTx/>
                        <a:buFont typeface="Arial"/>
                        <a:buNone/>
                        <a:tabLst/>
                        <a:defRPr/>
                      </a:pPr>
                      <a:r>
                        <a:rPr lang="en-IN" sz="1200" dirty="0">
                          <a:solidFill>
                            <a:srgbClr val="2D3D4A"/>
                          </a:solidFill>
                          <a:latin typeface="Open Sans"/>
                          <a:ea typeface="Open Sans"/>
                          <a:cs typeface="Open Sans"/>
                          <a:sym typeface="Open Sans"/>
                        </a:rPr>
                        <a:t>Also the Based on the API only need server-side </a:t>
                      </a:r>
                      <a:r>
                        <a:rPr lang="en-IN" sz="1200" b="0" i="0" u="none" strike="noStrike" cap="none" dirty="0">
                          <a:solidFill>
                            <a:srgbClr val="000000"/>
                          </a:solidFill>
                          <a:effectLst/>
                          <a:latin typeface="Arial"/>
                          <a:ea typeface="Arial"/>
                          <a:cs typeface="Arial"/>
                          <a:sym typeface="Arial"/>
                        </a:rPr>
                        <a:t>Encryption, we need to provide </a:t>
                      </a:r>
                      <a:r>
                        <a:rPr lang="en-US" sz="1200" b="0" i="0" u="none" strike="noStrike" cap="none" dirty="0">
                          <a:solidFill>
                            <a:srgbClr val="000000"/>
                          </a:solidFill>
                          <a:effectLst/>
                          <a:latin typeface="Arial"/>
                          <a:ea typeface="Arial"/>
                          <a:cs typeface="Arial"/>
                          <a:sym typeface="Arial"/>
                        </a:rPr>
                        <a:t>AWS KMS customer master key.</a:t>
                      </a:r>
                      <a:endParaRPr lang="en-IN" sz="1200" b="0" i="0" u="none" strike="noStrike" cap="none" dirty="0">
                        <a:solidFill>
                          <a:srgbClr val="000000"/>
                        </a:solidFill>
                        <a:effectLst/>
                        <a:latin typeface="Arial"/>
                        <a:ea typeface="Arial"/>
                        <a:cs typeface="Arial"/>
                        <a:sym typeface="Arial"/>
                      </a:endParaRPr>
                    </a:p>
                  </a:txBody>
                  <a:tcPr marL="91425" marR="91425" marT="91425" marB="91425"/>
                </a:tc>
                <a:extLst>
                  <a:ext uri="{0D108BD9-81ED-4DB2-BD59-A6C34878D82A}">
                    <a16:rowId xmlns:a16="http://schemas.microsoft.com/office/drawing/2014/main" val="10000"/>
                  </a:ext>
                </a:extLst>
              </a:tr>
              <a:tr h="2161350">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Based on your high-level understanding of the API documentation, are there any details that you want to discuss with engineering to refine solution and/or determine feasibility</a:t>
                      </a:r>
                      <a:endParaRPr sz="1200" b="1">
                        <a:solidFill>
                          <a:srgbClr val="2D3D4A"/>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What happen if the user is uploading a file and lost internet connectivity in between?</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What are supported file format by this API?</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What happens if the user tries to upload unsupported format file?</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What if someone upload very big file size like 1-2gb or even more?</a:t>
                      </a: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50"/>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sz="4200"/>
              <a:t>Re-prioritize Sprint Backlog</a:t>
            </a:r>
            <a:endParaRPr sz="4200"/>
          </a:p>
        </p:txBody>
      </p:sp>
      <p:sp>
        <p:nvSpPr>
          <p:cNvPr id="294" name="Google Shape;294;p50"/>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95" name="Google Shape;295;p50"/>
          <p:cNvSpPr txBox="1">
            <a:spLocks noGrp="1"/>
          </p:cNvSpPr>
          <p:nvPr>
            <p:ph type="body" idx="1"/>
          </p:nvPr>
        </p:nvSpPr>
        <p:spPr>
          <a:xfrm>
            <a:off x="457200" y="2642663"/>
            <a:ext cx="8229600" cy="1390800"/>
          </a:xfrm>
          <a:prstGeom prst="rect">
            <a:avLst/>
          </a:prstGeom>
        </p:spPr>
        <p:txBody>
          <a:bodyPr spcFirstLastPara="1" wrap="square" lIns="34275" tIns="34275" rIns="34275" bIns="34275" anchor="t" anchorCtr="0">
            <a:noAutofit/>
          </a:bodyPr>
          <a:lstStyle/>
          <a:p>
            <a:pPr marL="0" lvl="0" indent="0" algn="l" rtl="0">
              <a:lnSpc>
                <a:spcPct val="115000"/>
              </a:lnSpc>
              <a:spcBef>
                <a:spcPts val="0"/>
              </a:spcBef>
              <a:spcAft>
                <a:spcPts val="0"/>
              </a:spcAft>
              <a:buNone/>
            </a:pPr>
            <a:r>
              <a:rPr lang="en" sz="1200"/>
              <a:t>As a PM, unexpected issues and new feature requests will require you to triage them efficiently and re-prioritize the sprint backlog without impacting the roadmap deliverables significantly</a:t>
            </a:r>
            <a:endParaRPr sz="1200"/>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2"/>
          <p:cNvSpPr txBox="1">
            <a:spLocks noGrp="1"/>
          </p:cNvSpPr>
          <p:nvPr>
            <p:ph type="title"/>
          </p:nvPr>
        </p:nvSpPr>
        <p:spPr>
          <a:xfrm>
            <a:off x="152400" y="76200"/>
            <a:ext cx="8229600" cy="47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sz="2800" dirty="0"/>
              <a:t>Issue 1: Landing Page loading too slow</a:t>
            </a:r>
            <a:endParaRPr sz="2800" dirty="0"/>
          </a:p>
        </p:txBody>
      </p:sp>
      <p:sp>
        <p:nvSpPr>
          <p:cNvPr id="310" name="Google Shape;310;p5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12</a:t>
            </a:fld>
            <a:endParaRPr>
              <a:solidFill>
                <a:srgbClr val="929292"/>
              </a:solidFill>
            </a:endParaRPr>
          </a:p>
        </p:txBody>
      </p:sp>
      <p:sp>
        <p:nvSpPr>
          <p:cNvPr id="311" name="Google Shape;311;p52"/>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graphicFrame>
        <p:nvGraphicFramePr>
          <p:cNvPr id="312" name="Google Shape;312;p52"/>
          <p:cNvGraphicFramePr/>
          <p:nvPr>
            <p:extLst>
              <p:ext uri="{D42A27DB-BD31-4B8C-83A1-F6EECF244321}">
                <p14:modId xmlns:p14="http://schemas.microsoft.com/office/powerpoint/2010/main" val="4154169704"/>
              </p:ext>
            </p:extLst>
          </p:nvPr>
        </p:nvGraphicFramePr>
        <p:xfrm>
          <a:off x="0" y="564275"/>
          <a:ext cx="9144000" cy="4550055"/>
        </p:xfrm>
        <a:graphic>
          <a:graphicData uri="http://schemas.openxmlformats.org/drawingml/2006/table">
            <a:tbl>
              <a:tblPr>
                <a:noFill/>
                <a:tableStyleId>{C75CFB9C-AE0B-4EE0-9D1E-D3165155192E}</a:tableStyleId>
              </a:tblPr>
              <a:tblGrid>
                <a:gridCol w="1440214">
                  <a:extLst>
                    <a:ext uri="{9D8B030D-6E8A-4147-A177-3AD203B41FA5}">
                      <a16:colId xmlns:a16="http://schemas.microsoft.com/office/drawing/2014/main" val="20000"/>
                    </a:ext>
                  </a:extLst>
                </a:gridCol>
                <a:gridCol w="7703786">
                  <a:extLst>
                    <a:ext uri="{9D8B030D-6E8A-4147-A177-3AD203B41FA5}">
                      <a16:colId xmlns:a16="http://schemas.microsoft.com/office/drawing/2014/main" val="20001"/>
                    </a:ext>
                  </a:extLst>
                </a:gridCol>
              </a:tblGrid>
              <a:tr h="1572303">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Determine impact and criticality to prioritize issue</a:t>
                      </a:r>
                      <a:endParaRPr/>
                    </a:p>
                  </a:txBody>
                  <a:tcPr marL="91425" marR="91425" marT="91425" marB="91425"/>
                </a:tc>
                <a:tc>
                  <a:txBody>
                    <a:bodyPr/>
                    <a:lstStyle/>
                    <a:p>
                      <a:pPr marL="152400" lvl="0" indent="0" algn="l" rtl="0">
                        <a:lnSpc>
                          <a:spcPct val="115000"/>
                        </a:lnSpc>
                        <a:spcBef>
                          <a:spcPts val="0"/>
                        </a:spcBef>
                        <a:spcAft>
                          <a:spcPts val="0"/>
                        </a:spcAft>
                        <a:buClr>
                          <a:srgbClr val="9E9E9E"/>
                        </a:buClr>
                        <a:buSzPts val="1200"/>
                        <a:buFont typeface="Open Sans"/>
                        <a:buNone/>
                      </a:pPr>
                      <a:endParaRPr lang="en" sz="1200" dirty="0">
                        <a:solidFill>
                          <a:schemeClr val="tx1"/>
                        </a:solidFill>
                        <a:latin typeface="Open Sans"/>
                        <a:ea typeface="Open Sans"/>
                        <a:cs typeface="Open Sans"/>
                        <a:sym typeface="Open Sans"/>
                      </a:endParaRPr>
                    </a:p>
                    <a:p>
                      <a:pPr marL="457200" lvl="0" indent="-304800" algn="l" rtl="0">
                        <a:lnSpc>
                          <a:spcPct val="115000"/>
                        </a:lnSpc>
                        <a:spcBef>
                          <a:spcPts val="0"/>
                        </a:spcBef>
                        <a:spcAft>
                          <a:spcPts val="0"/>
                        </a:spcAft>
                        <a:buClr>
                          <a:srgbClr val="9E9E9E"/>
                        </a:buClr>
                        <a:buSzPts val="1200"/>
                        <a:buFont typeface="Open Sans"/>
                        <a:buChar char="●"/>
                      </a:pPr>
                      <a:r>
                        <a:rPr lang="en-US" sz="1200" dirty="0">
                          <a:solidFill>
                            <a:schemeClr val="tx1"/>
                          </a:solidFill>
                          <a:latin typeface="Open Sans"/>
                          <a:ea typeface="Open Sans"/>
                          <a:cs typeface="Open Sans"/>
                          <a:sym typeface="Open Sans"/>
                        </a:rPr>
                        <a:t>It is very frustrating for users when the landing page is too slow.</a:t>
                      </a:r>
                    </a:p>
                    <a:p>
                      <a:pPr marL="457200" lvl="0" indent="-304800" algn="l" rtl="0">
                        <a:lnSpc>
                          <a:spcPct val="115000"/>
                        </a:lnSpc>
                        <a:spcBef>
                          <a:spcPts val="0"/>
                        </a:spcBef>
                        <a:spcAft>
                          <a:spcPts val="0"/>
                        </a:spcAft>
                        <a:buClr>
                          <a:srgbClr val="9E9E9E"/>
                        </a:buClr>
                        <a:buSzPts val="1200"/>
                        <a:buFont typeface="Open Sans"/>
                        <a:buChar char="●"/>
                      </a:pPr>
                      <a:r>
                        <a:rPr lang="en-US" sz="1200" dirty="0">
                          <a:solidFill>
                            <a:schemeClr val="tx1"/>
                          </a:solidFill>
                          <a:latin typeface="Open Sans"/>
                          <a:ea typeface="Open Sans"/>
                          <a:cs typeface="Open Sans"/>
                          <a:sym typeface="Open Sans"/>
                        </a:rPr>
                        <a:t>Data show if the landing page doesn’t load in 3 seconds, 40% of the users abandon a website. </a:t>
                      </a:r>
                    </a:p>
                    <a:p>
                      <a:pPr marL="457200" lvl="0" indent="-304800" algn="l" rtl="0">
                        <a:lnSpc>
                          <a:spcPct val="115000"/>
                        </a:lnSpc>
                        <a:spcBef>
                          <a:spcPts val="0"/>
                        </a:spcBef>
                        <a:spcAft>
                          <a:spcPts val="0"/>
                        </a:spcAft>
                        <a:buClr>
                          <a:srgbClr val="9E9E9E"/>
                        </a:buClr>
                        <a:buSzPts val="1200"/>
                        <a:buFont typeface="Open Sans"/>
                        <a:buChar char="●"/>
                      </a:pPr>
                      <a:r>
                        <a:rPr lang="en-US" sz="1200" dirty="0">
                          <a:solidFill>
                            <a:schemeClr val="tx1"/>
                          </a:solidFill>
                          <a:latin typeface="Open Sans"/>
                          <a:ea typeface="Open Sans"/>
                          <a:cs typeface="Open Sans"/>
                          <a:sym typeface="Open Sans"/>
                        </a:rPr>
                        <a:t>Also 1 second delay in page response can result in a 7% reduction in conversions. </a:t>
                      </a:r>
                    </a:p>
                    <a:p>
                      <a:pPr marL="457200" lvl="0" indent="-304800" algn="l" rtl="0">
                        <a:lnSpc>
                          <a:spcPct val="115000"/>
                        </a:lnSpc>
                        <a:spcBef>
                          <a:spcPts val="0"/>
                        </a:spcBef>
                        <a:spcAft>
                          <a:spcPts val="0"/>
                        </a:spcAft>
                        <a:buClr>
                          <a:srgbClr val="9E9E9E"/>
                        </a:buClr>
                        <a:buSzPts val="1200"/>
                        <a:buFont typeface="Open Sans"/>
                        <a:buChar char="●"/>
                      </a:pPr>
                      <a:r>
                        <a:rPr lang="en-US" sz="1200" dirty="0">
                          <a:solidFill>
                            <a:schemeClr val="tx1"/>
                          </a:solidFill>
                          <a:latin typeface="Open Sans"/>
                          <a:ea typeface="Open Sans"/>
                          <a:cs typeface="Open Sans"/>
                          <a:sym typeface="Open Sans"/>
                        </a:rPr>
                        <a:t>Effort required for the fix is high. </a:t>
                      </a:r>
                    </a:p>
                    <a:p>
                      <a:pPr marL="457200" lvl="0" indent="-304800" algn="l" rtl="0">
                        <a:lnSpc>
                          <a:spcPct val="115000"/>
                        </a:lnSpc>
                        <a:spcBef>
                          <a:spcPts val="0"/>
                        </a:spcBef>
                        <a:spcAft>
                          <a:spcPts val="0"/>
                        </a:spcAft>
                        <a:buClr>
                          <a:srgbClr val="9E9E9E"/>
                        </a:buClr>
                        <a:buSzPts val="1200"/>
                        <a:buFont typeface="Open Sans"/>
                        <a:buChar char="●"/>
                      </a:pPr>
                      <a:r>
                        <a:rPr lang="en-US" sz="1200" dirty="0">
                          <a:solidFill>
                            <a:schemeClr val="tx1"/>
                          </a:solidFill>
                          <a:latin typeface="Open Sans"/>
                          <a:ea typeface="Open Sans"/>
                          <a:cs typeface="Open Sans"/>
                          <a:sym typeface="Open Sans"/>
                        </a:rPr>
                        <a:t>Depending on my earlier loading time I would give the priority as critical or high. Suppose my loading time was less than 1sec, then 38% slower won’t affect much however if my loading time was more than 2 seconds earlier than I would prioritize is as critical. </a:t>
                      </a:r>
                    </a:p>
                  </a:txBody>
                  <a:tcPr marL="91425" marR="91425" marT="91425" marB="91425"/>
                </a:tc>
                <a:extLst>
                  <a:ext uri="{0D108BD9-81ED-4DB2-BD59-A6C34878D82A}">
                    <a16:rowId xmlns:a16="http://schemas.microsoft.com/office/drawing/2014/main" val="10000"/>
                  </a:ext>
                </a:extLst>
              </a:tr>
              <a:tr h="1415907">
                <a:tc>
                  <a:txBody>
                    <a:bodyPr/>
                    <a:lstStyle/>
                    <a:p>
                      <a:pPr marL="0" lvl="0" indent="0" algn="l" rtl="0">
                        <a:lnSpc>
                          <a:spcPct val="115000"/>
                        </a:lnSpc>
                        <a:spcBef>
                          <a:spcPts val="0"/>
                        </a:spcBef>
                        <a:spcAft>
                          <a:spcPts val="0"/>
                        </a:spcAft>
                        <a:buNone/>
                      </a:pPr>
                      <a:r>
                        <a:rPr lang="en" sz="1200" b="1" dirty="0">
                          <a:solidFill>
                            <a:srgbClr val="2D3D4A"/>
                          </a:solidFill>
                          <a:latin typeface="Open Sans"/>
                          <a:ea typeface="Open Sans"/>
                          <a:cs typeface="Open Sans"/>
                          <a:sym typeface="Open Sans"/>
                        </a:rPr>
                        <a:t>Next Steps </a:t>
                      </a:r>
                      <a:endParaRPr sz="1200" b="1" dirty="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r>
                        <a:rPr lang="en" sz="1200" dirty="0">
                          <a:solidFill>
                            <a:srgbClr val="2D3D4A"/>
                          </a:solidFill>
                          <a:latin typeface="Open Sans"/>
                          <a:ea typeface="Open Sans"/>
                          <a:cs typeface="Open Sans"/>
                          <a:sym typeface="Open Sans"/>
                        </a:rPr>
                        <a:t>You would carry out typically using JIRA (ticketing tool), communication channel (Slack) </a:t>
                      </a:r>
                      <a:endParaRPr dirty="0"/>
                    </a:p>
                  </a:txBody>
                  <a:tcPr marL="91425" marR="91425" marT="91425" marB="91425"/>
                </a:tc>
                <a:tc>
                  <a:txBody>
                    <a:bodyPr/>
                    <a:lstStyle/>
                    <a:p>
                      <a:pPr marL="171450" marR="0" lvl="0" indent="-1714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lang="en" sz="1200" dirty="0">
                          <a:solidFill>
                            <a:schemeClr val="tx1"/>
                          </a:solidFill>
                          <a:latin typeface="Open Sans"/>
                          <a:ea typeface="Open Sans"/>
                          <a:cs typeface="Open Sans"/>
                          <a:sym typeface="Open Sans"/>
                        </a:rPr>
                        <a:t>Notify impacted stakeholders of issue impact and root cause, timelne to fix the isue using ticketing tool and email. </a:t>
                      </a:r>
                      <a:endParaRPr lang="en-IN" sz="1200" i="1" dirty="0">
                        <a:solidFill>
                          <a:srgbClr val="2D3D4A"/>
                        </a:solidFill>
                        <a:latin typeface="Open Sans"/>
                        <a:ea typeface="Open Sans"/>
                        <a:cs typeface="Open Sans"/>
                        <a:sym typeface="Open Sans"/>
                      </a:endParaRPr>
                    </a:p>
                    <a:p>
                      <a:pPr marL="171450" lvl="0" indent="-171450" algn="l" rtl="0">
                        <a:lnSpc>
                          <a:spcPct val="115000"/>
                        </a:lnSpc>
                        <a:spcBef>
                          <a:spcPts val="0"/>
                        </a:spcBef>
                        <a:spcAft>
                          <a:spcPts val="0"/>
                        </a:spcAft>
                        <a:buFont typeface="Arial" panose="020B0604020202020204" pitchFamily="34" charset="0"/>
                        <a:buChar char="•"/>
                      </a:pPr>
                      <a:r>
                        <a:rPr lang="en-IN" sz="1200" i="1" dirty="0">
                          <a:solidFill>
                            <a:srgbClr val="2D3D4A"/>
                          </a:solidFill>
                          <a:latin typeface="Open Sans"/>
                          <a:ea typeface="Open Sans"/>
                          <a:cs typeface="Open Sans"/>
                          <a:sym typeface="Open Sans"/>
                        </a:rPr>
                        <a:t>I would setup meeting with QA and find out absolute time it is taking to load the page before and after.</a:t>
                      </a:r>
                    </a:p>
                    <a:p>
                      <a:pPr marL="171450" lvl="0" indent="-171450" algn="l" rtl="0">
                        <a:lnSpc>
                          <a:spcPct val="115000"/>
                        </a:lnSpc>
                        <a:spcBef>
                          <a:spcPts val="0"/>
                        </a:spcBef>
                        <a:spcAft>
                          <a:spcPts val="0"/>
                        </a:spcAft>
                        <a:buFont typeface="Arial" panose="020B0604020202020204" pitchFamily="34" charset="0"/>
                        <a:buChar char="•"/>
                      </a:pPr>
                      <a:r>
                        <a:rPr lang="en-IN" sz="1200" i="1" dirty="0">
                          <a:solidFill>
                            <a:srgbClr val="2D3D4A"/>
                          </a:solidFill>
                          <a:latin typeface="Open Sans"/>
                          <a:ea typeface="Open Sans"/>
                          <a:cs typeface="Open Sans"/>
                          <a:sym typeface="Open Sans"/>
                        </a:rPr>
                        <a:t>Update issue priority  to high if the load time is still under 2sec or so. </a:t>
                      </a:r>
                    </a:p>
                    <a:p>
                      <a:pPr marL="171450" lvl="0" indent="-171450" algn="l" rtl="0">
                        <a:lnSpc>
                          <a:spcPct val="115000"/>
                        </a:lnSpc>
                        <a:spcBef>
                          <a:spcPts val="0"/>
                        </a:spcBef>
                        <a:spcAft>
                          <a:spcPts val="0"/>
                        </a:spcAft>
                        <a:buFont typeface="Arial" panose="020B0604020202020204" pitchFamily="34" charset="0"/>
                        <a:buChar char="•"/>
                      </a:pPr>
                      <a:r>
                        <a:rPr lang="en-IN" sz="1200" i="1" dirty="0">
                          <a:solidFill>
                            <a:srgbClr val="2D3D4A"/>
                          </a:solidFill>
                          <a:latin typeface="Open Sans"/>
                          <a:ea typeface="Open Sans"/>
                          <a:cs typeface="Open Sans"/>
                          <a:sym typeface="Open Sans"/>
                        </a:rPr>
                        <a:t>Create a subtask under backlog of the user story. </a:t>
                      </a:r>
                    </a:p>
                    <a:p>
                      <a:pPr marL="171450" lvl="0" indent="-171450" algn="l" rtl="0">
                        <a:lnSpc>
                          <a:spcPct val="115000"/>
                        </a:lnSpc>
                        <a:spcBef>
                          <a:spcPts val="0"/>
                        </a:spcBef>
                        <a:spcAft>
                          <a:spcPts val="0"/>
                        </a:spcAft>
                        <a:buFont typeface="Arial" panose="020B0604020202020204" pitchFamily="34" charset="0"/>
                        <a:buChar char="•"/>
                      </a:pPr>
                      <a:r>
                        <a:rPr lang="en-IN" sz="1200" i="1" dirty="0">
                          <a:solidFill>
                            <a:srgbClr val="2D3D4A"/>
                          </a:solidFill>
                          <a:latin typeface="Open Sans"/>
                          <a:ea typeface="Open Sans"/>
                          <a:cs typeface="Open Sans"/>
                          <a:sym typeface="Open Sans"/>
                        </a:rPr>
                        <a:t>Utilize Customer and stakeholders request buffer in sprint backlog</a:t>
                      </a:r>
                    </a:p>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Follow up when the fix for the issue is deplyoed, share plan to avoid furure occurences. </a:t>
                      </a:r>
                    </a:p>
                  </a:txBody>
                  <a:tcPr marL="91425" marR="91425" marT="91425" marB="91425"/>
                </a:tc>
                <a:extLst>
                  <a:ext uri="{0D108BD9-81ED-4DB2-BD59-A6C34878D82A}">
                    <a16:rowId xmlns:a16="http://schemas.microsoft.com/office/drawing/2014/main" val="10001"/>
                  </a:ext>
                </a:extLst>
              </a:tr>
              <a:tr h="1056091">
                <a:tc>
                  <a:txBody>
                    <a:bodyPr/>
                    <a:lstStyle/>
                    <a:p>
                      <a:pPr marL="0" lvl="0" indent="0" algn="l" rtl="0">
                        <a:lnSpc>
                          <a:spcPct val="115000"/>
                        </a:lnSpc>
                        <a:spcBef>
                          <a:spcPts val="0"/>
                        </a:spcBef>
                        <a:spcAft>
                          <a:spcPts val="0"/>
                        </a:spcAft>
                        <a:buNone/>
                      </a:pPr>
                      <a:r>
                        <a:rPr lang="en" sz="1200" b="1" dirty="0">
                          <a:solidFill>
                            <a:srgbClr val="2D3D4A"/>
                          </a:solidFill>
                          <a:latin typeface="Open Sans"/>
                          <a:ea typeface="Open Sans"/>
                          <a:cs typeface="Open Sans"/>
                          <a:sym typeface="Open Sans"/>
                        </a:rPr>
                        <a:t>Would you take additional steps ?</a:t>
                      </a:r>
                      <a:endParaRPr dirty="0"/>
                    </a:p>
                  </a:txBody>
                  <a:tcPr marL="91425" marR="91425" marT="91425" marB="91425"/>
                </a:tc>
                <a:tc>
                  <a:txBody>
                    <a:bodyPr/>
                    <a:lstStyle/>
                    <a:p>
                      <a:pPr marL="0" lvl="0" indent="0" algn="l" rtl="0">
                        <a:lnSpc>
                          <a:spcPct val="115000"/>
                        </a:lnSpc>
                        <a:spcBef>
                          <a:spcPts val="0"/>
                        </a:spcBef>
                        <a:spcAft>
                          <a:spcPts val="0"/>
                        </a:spcAft>
                        <a:buNone/>
                      </a:pPr>
                      <a:r>
                        <a:rPr lang="en" sz="1200" dirty="0">
                          <a:solidFill>
                            <a:schemeClr val="tx1"/>
                          </a:solidFill>
                          <a:latin typeface="Open Sans"/>
                          <a:ea typeface="Open Sans"/>
                          <a:cs typeface="Open Sans"/>
                          <a:sym typeface="Open Sans"/>
                        </a:rPr>
                        <a:t>I would ask QA to run the speed test everytime before a new feature is introduce so that proper measure can be taken. </a:t>
                      </a:r>
                    </a:p>
                    <a:p>
                      <a:pPr marL="0" lvl="0" indent="0" algn="l" rtl="0">
                        <a:lnSpc>
                          <a:spcPct val="115000"/>
                        </a:lnSpc>
                        <a:spcBef>
                          <a:spcPts val="0"/>
                        </a:spcBef>
                        <a:spcAft>
                          <a:spcPts val="0"/>
                        </a:spcAft>
                        <a:buNone/>
                      </a:pPr>
                      <a:r>
                        <a:rPr lang="en" sz="1200" dirty="0">
                          <a:solidFill>
                            <a:schemeClr val="tx1"/>
                          </a:solidFill>
                          <a:latin typeface="Open Sans"/>
                          <a:ea typeface="Open Sans"/>
                          <a:cs typeface="Open Sans"/>
                          <a:sym typeface="Open Sans"/>
                        </a:rPr>
                        <a:t>Aslo ask Analytics team to closely monitor whats are the issue which is causing the landing page to slow down, it is the server load, or to many request or something else. </a:t>
                      </a:r>
                      <a:endParaRPr sz="1200" dirty="0">
                        <a:solidFill>
                          <a:schemeClr val="tx1"/>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13</a:t>
            </a:fld>
            <a:endParaRPr>
              <a:solidFill>
                <a:srgbClr val="929292"/>
              </a:solidFill>
            </a:endParaRPr>
          </a:p>
        </p:txBody>
      </p:sp>
      <p:sp>
        <p:nvSpPr>
          <p:cNvPr id="327" name="Google Shape;327;p54"/>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328" name="Google Shape;328;p54"/>
          <p:cNvSpPr txBox="1"/>
          <p:nvPr/>
        </p:nvSpPr>
        <p:spPr>
          <a:xfrm>
            <a:off x="-3775" y="76200"/>
            <a:ext cx="8287800" cy="5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2D3D4A"/>
                </a:solidFill>
                <a:latin typeface="Open Sans"/>
                <a:ea typeface="Open Sans"/>
                <a:cs typeface="Open Sans"/>
                <a:sym typeface="Open Sans"/>
              </a:rPr>
              <a:t>Issue 2: Misaligned fields in Profile Settings</a:t>
            </a:r>
            <a:endParaRPr sz="2800">
              <a:solidFill>
                <a:srgbClr val="2D3D4A"/>
              </a:solidFill>
              <a:latin typeface="Open Sans"/>
              <a:ea typeface="Open Sans"/>
              <a:cs typeface="Open Sans"/>
              <a:sym typeface="Open Sans"/>
            </a:endParaRPr>
          </a:p>
        </p:txBody>
      </p:sp>
      <p:graphicFrame>
        <p:nvGraphicFramePr>
          <p:cNvPr id="329" name="Google Shape;329;p54"/>
          <p:cNvGraphicFramePr/>
          <p:nvPr>
            <p:extLst>
              <p:ext uri="{D42A27DB-BD31-4B8C-83A1-F6EECF244321}">
                <p14:modId xmlns:p14="http://schemas.microsoft.com/office/powerpoint/2010/main" val="4147818297"/>
              </p:ext>
            </p:extLst>
          </p:nvPr>
        </p:nvGraphicFramePr>
        <p:xfrm>
          <a:off x="105650" y="666750"/>
          <a:ext cx="8910450" cy="4295176"/>
        </p:xfrm>
        <a:graphic>
          <a:graphicData uri="http://schemas.openxmlformats.org/drawingml/2006/table">
            <a:tbl>
              <a:tblPr>
                <a:noFill/>
                <a:tableStyleId>{C75CFB9C-AE0B-4EE0-9D1E-D3165155192E}</a:tableStyleId>
              </a:tblPr>
              <a:tblGrid>
                <a:gridCol w="1339350">
                  <a:extLst>
                    <a:ext uri="{9D8B030D-6E8A-4147-A177-3AD203B41FA5}">
                      <a16:colId xmlns:a16="http://schemas.microsoft.com/office/drawing/2014/main" val="20000"/>
                    </a:ext>
                  </a:extLst>
                </a:gridCol>
                <a:gridCol w="7571100">
                  <a:extLst>
                    <a:ext uri="{9D8B030D-6E8A-4147-A177-3AD203B41FA5}">
                      <a16:colId xmlns:a16="http://schemas.microsoft.com/office/drawing/2014/main" val="20001"/>
                    </a:ext>
                  </a:extLst>
                </a:gridCol>
              </a:tblGrid>
              <a:tr h="170127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Determine impact and criticality to prioritize issue</a:t>
                      </a:r>
                      <a:endParaRPr/>
                    </a:p>
                  </a:txBody>
                  <a:tcPr marL="91425" marR="91425" marT="91425" marB="91425"/>
                </a:tc>
                <a:tc>
                  <a:txBody>
                    <a:bodyPr/>
                    <a:lstStyle/>
                    <a:p>
                      <a:pPr marL="0" lvl="0" indent="0" algn="l" rtl="0">
                        <a:lnSpc>
                          <a:spcPct val="115000"/>
                        </a:lnSpc>
                        <a:spcBef>
                          <a:spcPts val="0"/>
                        </a:spcBef>
                        <a:spcAft>
                          <a:spcPts val="0"/>
                        </a:spcAft>
                        <a:buNone/>
                      </a:pPr>
                      <a:endParaRPr sz="1200" dirty="0">
                        <a:solidFill>
                          <a:schemeClr val="tx1"/>
                        </a:solidFill>
                        <a:latin typeface="Open Sans"/>
                        <a:ea typeface="Open Sans"/>
                        <a:cs typeface="Open Sans"/>
                        <a:sym typeface="Open Sans"/>
                      </a:endParaRPr>
                    </a:p>
                    <a:p>
                      <a:pPr marL="323850" lvl="0" indent="-171450" algn="l" rtl="0">
                        <a:lnSpc>
                          <a:spcPct val="115000"/>
                        </a:lnSpc>
                        <a:spcBef>
                          <a:spcPts val="0"/>
                        </a:spcBef>
                        <a:spcAft>
                          <a:spcPts val="0"/>
                        </a:spcAft>
                        <a:buClr>
                          <a:srgbClr val="9E9E9E"/>
                        </a:buClr>
                        <a:buSzPts val="1200"/>
                        <a:buFont typeface="Arial" panose="020B0604020202020204" pitchFamily="34" charset="0"/>
                        <a:buChar char="•"/>
                      </a:pPr>
                      <a:r>
                        <a:rPr lang="en" sz="1200" dirty="0">
                          <a:solidFill>
                            <a:schemeClr val="tx1"/>
                          </a:solidFill>
                          <a:latin typeface="Open Sans"/>
                          <a:ea typeface="Open Sans"/>
                          <a:cs typeface="Open Sans"/>
                          <a:sym typeface="Open Sans"/>
                        </a:rPr>
                        <a:t>Since the user accessing the page with misalignment is only 2% </a:t>
                      </a:r>
                      <a:r>
                        <a:rPr lang="en-IN" sz="1200" dirty="0">
                          <a:solidFill>
                            <a:schemeClr val="tx1"/>
                          </a:solidFill>
                          <a:latin typeface="Open Sans"/>
                          <a:ea typeface="Open Sans"/>
                          <a:cs typeface="Open Sans"/>
                          <a:sym typeface="Open Sans"/>
                        </a:rPr>
                        <a:t>that too in android app I would change the priority to Low. </a:t>
                      </a:r>
                    </a:p>
                    <a:p>
                      <a:pPr marL="323850" lvl="0" indent="-171450" algn="l" rtl="0">
                        <a:lnSpc>
                          <a:spcPct val="115000"/>
                        </a:lnSpc>
                        <a:spcBef>
                          <a:spcPts val="0"/>
                        </a:spcBef>
                        <a:spcAft>
                          <a:spcPts val="0"/>
                        </a:spcAft>
                        <a:buClr>
                          <a:srgbClr val="9E9E9E"/>
                        </a:buClr>
                        <a:buSzPts val="1200"/>
                        <a:buFont typeface="Arial" panose="020B0604020202020204" pitchFamily="34" charset="0"/>
                        <a:buChar char="•"/>
                      </a:pPr>
                      <a:r>
                        <a:rPr lang="en-IN" sz="1200" dirty="0">
                          <a:solidFill>
                            <a:schemeClr val="tx1"/>
                          </a:solidFill>
                          <a:latin typeface="Open Sans"/>
                          <a:ea typeface="Open Sans"/>
                          <a:cs typeface="Open Sans"/>
                          <a:sym typeface="Open Sans"/>
                        </a:rPr>
                        <a:t>The effort required to fix it should be low.</a:t>
                      </a:r>
                    </a:p>
                    <a:p>
                      <a:pPr marL="323850" lvl="0" indent="-171450" algn="l" rtl="0">
                        <a:lnSpc>
                          <a:spcPct val="115000"/>
                        </a:lnSpc>
                        <a:spcBef>
                          <a:spcPts val="0"/>
                        </a:spcBef>
                        <a:spcAft>
                          <a:spcPts val="0"/>
                        </a:spcAft>
                        <a:buClr>
                          <a:srgbClr val="9E9E9E"/>
                        </a:buClr>
                        <a:buSzPts val="1200"/>
                        <a:buFont typeface="Arial" panose="020B0604020202020204" pitchFamily="34" charset="0"/>
                        <a:buChar char="•"/>
                      </a:pPr>
                      <a:r>
                        <a:rPr lang="en-IN" sz="1200" dirty="0">
                          <a:solidFill>
                            <a:schemeClr val="tx1"/>
                          </a:solidFill>
                          <a:latin typeface="Open Sans"/>
                          <a:ea typeface="Open Sans"/>
                          <a:cs typeface="Open Sans"/>
                          <a:sym typeface="Open Sans"/>
                        </a:rPr>
                        <a:t>Issue can be fixed much later since delaying the fix doesn’t cause significant impact. </a:t>
                      </a:r>
                    </a:p>
                    <a:p>
                      <a:pPr marL="323850" marR="0" lvl="0" indent="-171450" algn="l" defTabSz="914400" rtl="0" eaLnBrk="1" fontAlgn="auto" latinLnBrk="0" hangingPunct="1">
                        <a:lnSpc>
                          <a:spcPct val="115000"/>
                        </a:lnSpc>
                        <a:spcBef>
                          <a:spcPts val="0"/>
                        </a:spcBef>
                        <a:spcAft>
                          <a:spcPts val="0"/>
                        </a:spcAft>
                        <a:buClr>
                          <a:srgbClr val="9E9E9E"/>
                        </a:buClr>
                        <a:buSzPts val="1200"/>
                        <a:buFont typeface="Arial" panose="020B0604020202020204" pitchFamily="34" charset="0"/>
                        <a:buChar char="•"/>
                        <a:tabLst/>
                        <a:defRPr/>
                      </a:pPr>
                      <a:r>
                        <a:rPr lang="en-IN" sz="1200" dirty="0">
                          <a:solidFill>
                            <a:schemeClr val="tx1"/>
                          </a:solidFill>
                          <a:latin typeface="Open Sans"/>
                          <a:ea typeface="Open Sans"/>
                          <a:cs typeface="Open Sans"/>
                          <a:sym typeface="Open Sans"/>
                        </a:rPr>
                        <a:t>It is just misaligned and not breaking any functionality nor affecting the speed so it is something which can be pushed to next sprint. </a:t>
                      </a:r>
                      <a:endParaRPr sz="1200" dirty="0">
                        <a:solidFill>
                          <a:schemeClr val="tx1"/>
                        </a:solidFill>
                        <a:latin typeface="Open Sans"/>
                        <a:ea typeface="Open Sans"/>
                        <a:cs typeface="Open Sans"/>
                        <a:sym typeface="Open Sans"/>
                      </a:endParaRPr>
                    </a:p>
                    <a:p>
                      <a:pPr marL="914400" lvl="0" indent="0" algn="l" rtl="0">
                        <a:lnSpc>
                          <a:spcPct val="115000"/>
                        </a:lnSpc>
                        <a:spcBef>
                          <a:spcPts val="0"/>
                        </a:spcBef>
                        <a:spcAft>
                          <a:spcPts val="0"/>
                        </a:spcAft>
                        <a:buNone/>
                      </a:pPr>
                      <a:endParaRPr sz="1200" dirty="0">
                        <a:solidFill>
                          <a:srgbClr val="9E9E9E"/>
                        </a:solidFill>
                        <a:latin typeface="Open Sans"/>
                        <a:ea typeface="Open Sans"/>
                        <a:cs typeface="Open Sans"/>
                        <a:sym typeface="Open Sans"/>
                      </a:endParaRPr>
                    </a:p>
                    <a:p>
                      <a:pPr marL="0" lvl="0" indent="0" algn="l" rtl="0">
                        <a:spcBef>
                          <a:spcPts val="0"/>
                        </a:spcBef>
                        <a:spcAft>
                          <a:spcPts val="0"/>
                        </a:spcAft>
                        <a:buNone/>
                      </a:pPr>
                      <a:endParaRPr sz="1200" dirty="0">
                        <a:solidFill>
                          <a:srgbClr val="9E9E9E"/>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2246950">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Next Steps </a:t>
                      </a: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r>
                        <a:rPr lang="en" sz="1200">
                          <a:solidFill>
                            <a:srgbClr val="2D3D4A"/>
                          </a:solidFill>
                          <a:latin typeface="Open Sans"/>
                          <a:ea typeface="Open Sans"/>
                          <a:cs typeface="Open Sans"/>
                          <a:sym typeface="Open Sans"/>
                        </a:rPr>
                        <a:t>use ticketing tool (JIRA), and  communication channel (Slack)</a:t>
                      </a:r>
                      <a:endParaRPr sz="120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a:p>
                  </a:txBody>
                  <a:tcPr marL="91425" marR="91425" marT="91425" marB="91425"/>
                </a:tc>
                <a:tc>
                  <a:txBody>
                    <a:bodyPr/>
                    <a:lstStyle/>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Would repriortize the ticket to Normal</a:t>
                      </a:r>
                    </a:p>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Communicate with developers, if they have any bandwidth to take this up. If not push it to next sprint. </a:t>
                      </a:r>
                    </a:p>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Take it at the end of this sprint after the new feature development and important issue has been fixed</a:t>
                      </a: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14</a:t>
            </a:fld>
            <a:endParaRPr>
              <a:solidFill>
                <a:srgbClr val="929292"/>
              </a:solidFill>
            </a:endParaRPr>
          </a:p>
        </p:txBody>
      </p:sp>
      <p:sp>
        <p:nvSpPr>
          <p:cNvPr id="344" name="Google Shape;344;p56"/>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graphicFrame>
        <p:nvGraphicFramePr>
          <p:cNvPr id="345" name="Google Shape;345;p56"/>
          <p:cNvGraphicFramePr/>
          <p:nvPr>
            <p:extLst>
              <p:ext uri="{D42A27DB-BD31-4B8C-83A1-F6EECF244321}">
                <p14:modId xmlns:p14="http://schemas.microsoft.com/office/powerpoint/2010/main" val="2674165034"/>
              </p:ext>
            </p:extLst>
          </p:nvPr>
        </p:nvGraphicFramePr>
        <p:xfrm>
          <a:off x="146200" y="559750"/>
          <a:ext cx="8936575" cy="4769940"/>
        </p:xfrm>
        <a:graphic>
          <a:graphicData uri="http://schemas.openxmlformats.org/drawingml/2006/table">
            <a:tbl>
              <a:tblPr>
                <a:noFill/>
                <a:tableStyleId>{C75CFB9C-AE0B-4EE0-9D1E-D3165155192E}</a:tableStyleId>
              </a:tblPr>
              <a:tblGrid>
                <a:gridCol w="1815625">
                  <a:extLst>
                    <a:ext uri="{9D8B030D-6E8A-4147-A177-3AD203B41FA5}">
                      <a16:colId xmlns:a16="http://schemas.microsoft.com/office/drawing/2014/main" val="20000"/>
                    </a:ext>
                  </a:extLst>
                </a:gridCol>
                <a:gridCol w="7120950">
                  <a:extLst>
                    <a:ext uri="{9D8B030D-6E8A-4147-A177-3AD203B41FA5}">
                      <a16:colId xmlns:a16="http://schemas.microsoft.com/office/drawing/2014/main" val="20001"/>
                    </a:ext>
                  </a:extLst>
                </a:gridCol>
              </a:tblGrid>
              <a:tr h="1329275">
                <a:tc>
                  <a:txBody>
                    <a:bodyPr/>
                    <a:lstStyle/>
                    <a:p>
                      <a:pPr marL="0" lvl="0" indent="0" algn="l" rtl="0">
                        <a:lnSpc>
                          <a:spcPct val="115000"/>
                        </a:lnSpc>
                        <a:spcBef>
                          <a:spcPts val="0"/>
                        </a:spcBef>
                        <a:spcAft>
                          <a:spcPts val="0"/>
                        </a:spcAft>
                        <a:buNone/>
                      </a:pPr>
                      <a:r>
                        <a:rPr lang="en" sz="1200" b="1" dirty="0">
                          <a:solidFill>
                            <a:srgbClr val="2D3D4A"/>
                          </a:solidFill>
                          <a:latin typeface="Open Sans"/>
                          <a:ea typeface="Open Sans"/>
                          <a:cs typeface="Open Sans"/>
                          <a:sym typeface="Open Sans"/>
                        </a:rPr>
                        <a:t>Determine impact and criticality to prioritize the issue </a:t>
                      </a:r>
                      <a:endParaRPr sz="1200" b="1" dirty="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r>
                        <a:rPr lang="en" sz="1200" dirty="0">
                          <a:solidFill>
                            <a:srgbClr val="2D3D4A"/>
                          </a:solidFill>
                          <a:latin typeface="Open Sans"/>
                          <a:ea typeface="Open Sans"/>
                          <a:cs typeface="Open Sans"/>
                          <a:sym typeface="Open Sans"/>
                        </a:rPr>
                        <a:t>(1 - Critical; 2 - High; 3 - Normal; 4 - Low)</a:t>
                      </a:r>
                      <a:endParaRPr sz="1200" b="1" dirty="0">
                        <a:solidFill>
                          <a:srgbClr val="2D3D4A"/>
                        </a:solidFill>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304800" algn="l" defTabSz="914400" rtl="0" eaLnBrk="1" fontAlgn="auto" latinLnBrk="0" hangingPunct="1">
                        <a:lnSpc>
                          <a:spcPct val="115000"/>
                        </a:lnSpc>
                        <a:spcBef>
                          <a:spcPts val="0"/>
                        </a:spcBef>
                        <a:spcAft>
                          <a:spcPts val="0"/>
                        </a:spcAft>
                        <a:buClr>
                          <a:srgbClr val="9E9E9E"/>
                        </a:buClr>
                        <a:buSzPts val="1200"/>
                        <a:buFont typeface="Open Sans"/>
                        <a:buChar char="●"/>
                        <a:tabLst/>
                        <a:defRPr/>
                      </a:pPr>
                      <a:r>
                        <a:rPr lang="en-US" sz="1200" dirty="0">
                          <a:solidFill>
                            <a:schemeClr val="tx1"/>
                          </a:solidFill>
                          <a:latin typeface="Open Sans"/>
                          <a:ea typeface="Open Sans"/>
                          <a:cs typeface="Open Sans"/>
                          <a:sym typeface="Open Sans"/>
                        </a:rPr>
                        <a:t>This would have a negative impact caused by a combination of percentages of users affected when this feature is not working and lack of work around for the user to be able to reset their password and log into their mobile app. </a:t>
                      </a:r>
                    </a:p>
                    <a:p>
                      <a:pPr marL="457200" marR="0" lvl="0" indent="-304800" algn="l" defTabSz="914400" rtl="0" eaLnBrk="1" fontAlgn="auto" latinLnBrk="0" hangingPunct="1">
                        <a:lnSpc>
                          <a:spcPct val="115000"/>
                        </a:lnSpc>
                        <a:spcBef>
                          <a:spcPts val="0"/>
                        </a:spcBef>
                        <a:spcAft>
                          <a:spcPts val="0"/>
                        </a:spcAft>
                        <a:buClr>
                          <a:srgbClr val="9E9E9E"/>
                        </a:buClr>
                        <a:buSzPts val="1200"/>
                        <a:buFont typeface="Open Sans"/>
                        <a:buChar char="●"/>
                        <a:tabLst/>
                        <a:defRPr/>
                      </a:pPr>
                      <a:r>
                        <a:rPr lang="en-US" sz="1200" dirty="0">
                          <a:solidFill>
                            <a:schemeClr val="tx1"/>
                          </a:solidFill>
                          <a:latin typeface="Open Sans"/>
                          <a:ea typeface="Open Sans"/>
                          <a:cs typeface="Open Sans"/>
                          <a:sym typeface="Open Sans"/>
                        </a:rPr>
                        <a:t>Since 7% of the daily users are affected it will lead to high number of user's fallout. </a:t>
                      </a:r>
                      <a:endParaRPr lang="en" sz="1200" dirty="0">
                        <a:solidFill>
                          <a:schemeClr val="tx1"/>
                        </a:solidFill>
                        <a:latin typeface="Open Sans"/>
                        <a:ea typeface="Open Sans"/>
                        <a:cs typeface="Open Sans"/>
                        <a:sym typeface="Open Sans"/>
                      </a:endParaRPr>
                    </a:p>
                    <a:p>
                      <a:pPr marL="457200" lvl="0" indent="-304800" algn="l" rtl="0">
                        <a:lnSpc>
                          <a:spcPct val="115000"/>
                        </a:lnSpc>
                        <a:spcBef>
                          <a:spcPts val="0"/>
                        </a:spcBef>
                        <a:spcAft>
                          <a:spcPts val="0"/>
                        </a:spcAft>
                        <a:buClr>
                          <a:srgbClr val="9E9E9E"/>
                        </a:buClr>
                        <a:buSzPts val="1200"/>
                        <a:buFont typeface="Open Sans"/>
                        <a:buChar char="●"/>
                      </a:pPr>
                      <a:r>
                        <a:rPr lang="en" sz="1200" dirty="0">
                          <a:solidFill>
                            <a:schemeClr val="tx1"/>
                          </a:solidFill>
                          <a:latin typeface="Open Sans"/>
                          <a:ea typeface="Open Sans"/>
                          <a:cs typeface="Open Sans"/>
                          <a:sym typeface="Open Sans"/>
                        </a:rPr>
                        <a:t>This issue affects a critical part of the product making it unusable and user can’t proceed. </a:t>
                      </a:r>
                    </a:p>
                    <a:p>
                      <a:pPr marL="457200" marR="0" lvl="0" indent="-304800" algn="l" defTabSz="914400" rtl="0" eaLnBrk="1" fontAlgn="auto" latinLnBrk="0" hangingPunct="1">
                        <a:lnSpc>
                          <a:spcPct val="115000"/>
                        </a:lnSpc>
                        <a:spcBef>
                          <a:spcPts val="0"/>
                        </a:spcBef>
                        <a:spcAft>
                          <a:spcPts val="0"/>
                        </a:spcAft>
                        <a:buClr>
                          <a:srgbClr val="9E9E9E"/>
                        </a:buClr>
                        <a:buSzPts val="1200"/>
                        <a:buFont typeface="Open Sans"/>
                        <a:buChar char="●"/>
                        <a:tabLst/>
                        <a:defRPr/>
                      </a:pPr>
                      <a:r>
                        <a:rPr lang="en" sz="1200" dirty="0">
                          <a:solidFill>
                            <a:schemeClr val="tx1"/>
                          </a:solidFill>
                          <a:latin typeface="Open Sans"/>
                          <a:ea typeface="Open Sans"/>
                          <a:cs typeface="Open Sans"/>
                          <a:sym typeface="Open Sans"/>
                        </a:rPr>
                        <a:t>This is issue Prioriity 1, it must be resolved ASAP due to severe impact on the user. </a:t>
                      </a:r>
                      <a:endParaRPr sz="1200" dirty="0">
                        <a:solidFill>
                          <a:schemeClr val="tx1"/>
                        </a:solidFill>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32927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Next Steps </a:t>
                      </a: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r>
                        <a:rPr lang="en" sz="1200">
                          <a:solidFill>
                            <a:srgbClr val="2D3D4A"/>
                          </a:solidFill>
                          <a:latin typeface="Open Sans"/>
                          <a:ea typeface="Open Sans"/>
                          <a:cs typeface="Open Sans"/>
                          <a:sym typeface="Open Sans"/>
                        </a:rPr>
                        <a:t>You would carry out typically using JIRA (ticketing tool), communication channel (Slack) </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Notify impacted stakeholders of issue impact and root cause, timelne to fix the isue using ticketing tool and email. </a:t>
                      </a:r>
                    </a:p>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Create a critical priority critical issue user task </a:t>
                      </a:r>
                    </a:p>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Buffer in sprint backlog to deploy a HotFix. </a:t>
                      </a:r>
                    </a:p>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Follow up when the fix for the issue is deplyoed, share plan to avoid furure occurences. </a:t>
                      </a:r>
                    </a:p>
                    <a:p>
                      <a:pPr marL="171450" lvl="0" indent="-171450" algn="l" rtl="0">
                        <a:lnSpc>
                          <a:spcPct val="115000"/>
                        </a:lnSpc>
                        <a:spcBef>
                          <a:spcPts val="0"/>
                        </a:spcBef>
                        <a:spcAft>
                          <a:spcPts val="0"/>
                        </a:spcAft>
                        <a:buFont typeface="Arial" panose="020B0604020202020204" pitchFamily="34" charset="0"/>
                        <a:buChar char="•"/>
                      </a:pPr>
                      <a:endParaRPr lang="en" sz="1200" dirty="0">
                        <a:solidFill>
                          <a:schemeClr val="tx1"/>
                        </a:solidFill>
                        <a:latin typeface="Open Sans"/>
                        <a:ea typeface="Open Sans"/>
                        <a:cs typeface="Open Sans"/>
                        <a:sym typeface="Open Sans"/>
                      </a:endParaRPr>
                    </a:p>
                    <a:p>
                      <a:pPr marL="0" lvl="0" indent="0" algn="l" rtl="0">
                        <a:lnSpc>
                          <a:spcPct val="115000"/>
                        </a:lnSpc>
                        <a:spcBef>
                          <a:spcPts val="0"/>
                        </a:spcBef>
                        <a:spcAft>
                          <a:spcPts val="0"/>
                        </a:spcAft>
                        <a:buFont typeface="Arial" panose="020B0604020202020204" pitchFamily="34" charset="0"/>
                        <a:buNone/>
                      </a:pPr>
                      <a:endParaRPr lang="en" sz="1200" dirty="0">
                        <a:solidFill>
                          <a:schemeClr val="tx1"/>
                        </a:solidFill>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696600">
                <a:tc>
                  <a:txBody>
                    <a:bodyPr/>
                    <a:lstStyle/>
                    <a:p>
                      <a:pPr marL="0" lvl="0" indent="0" algn="l" rtl="0">
                        <a:lnSpc>
                          <a:spcPct val="115000"/>
                        </a:lnSpc>
                        <a:spcBef>
                          <a:spcPts val="0"/>
                        </a:spcBef>
                        <a:spcAft>
                          <a:spcPts val="0"/>
                        </a:spcAft>
                        <a:buNone/>
                      </a:pPr>
                      <a:r>
                        <a:rPr lang="en" sz="1200" b="1" dirty="0">
                          <a:solidFill>
                            <a:srgbClr val="2D3D4A"/>
                          </a:solidFill>
                          <a:latin typeface="Open Sans"/>
                          <a:ea typeface="Open Sans"/>
                          <a:cs typeface="Open Sans"/>
                          <a:sym typeface="Open Sans"/>
                        </a:rPr>
                        <a:t>Sample Email Response</a:t>
                      </a:r>
                      <a:endParaRPr sz="1200" b="1" dirty="0">
                        <a:solidFill>
                          <a:srgbClr val="2D3D4A"/>
                        </a:solidFill>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en-US" sz="1100" i="0" dirty="0">
                          <a:solidFill>
                            <a:schemeClr val="tx1"/>
                          </a:solidFill>
                          <a:latin typeface="Open Sans" panose="020B0606030504020204" pitchFamily="34" charset="0"/>
                          <a:ea typeface="Open Sans" panose="020B0606030504020204" pitchFamily="34" charset="0"/>
                          <a:cs typeface="Open Sans" panose="020B0606030504020204" pitchFamily="34" charset="0"/>
                          <a:sym typeface="Open Sans"/>
                        </a:rPr>
                        <a:t>I know this has been a very frustrating and trying time for you, and for that I apologize. Please know that our team has been working through the night to resolve these incidents. This has been a tough time knowing that you have to face so many customers calls and emails. I wish I could tell you this issue was unpredictable, or it was all an external party's fault, but it wasn’t. </a:t>
                      </a:r>
                      <a:r>
                        <a:rPr lang="en-US" sz="1100" b="0" i="0" u="none" strike="noStrike" cap="non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sym typeface="Arial"/>
                        </a:rPr>
                        <a:t>I’m talking with my team about exploring this issue more now. I just want to let you know that this issue is very critical to us, and we’ll get back to you ASAP with proper insight and solutions.</a:t>
                      </a: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sp>
        <p:nvSpPr>
          <p:cNvPr id="346" name="Google Shape;346;p56"/>
          <p:cNvSpPr txBox="1"/>
          <p:nvPr/>
        </p:nvSpPr>
        <p:spPr>
          <a:xfrm>
            <a:off x="76200" y="0"/>
            <a:ext cx="9046800" cy="59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800">
                <a:solidFill>
                  <a:srgbClr val="2D3D4A"/>
                </a:solidFill>
                <a:latin typeface="Open Sans"/>
                <a:ea typeface="Open Sans"/>
                <a:cs typeface="Open Sans"/>
                <a:sym typeface="Open Sans"/>
              </a:rPr>
              <a:t>Respond to Customer Service Manager’s Email </a:t>
            </a:r>
            <a:endParaRPr sz="2800">
              <a:solidFill>
                <a:srgbClr val="2D3D4A"/>
              </a:solidFill>
              <a:latin typeface="Open Sans"/>
              <a:ea typeface="Open Sans"/>
              <a:cs typeface="Open Sans"/>
              <a:sym typeface="Open Sans"/>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7"/>
          <p:cNvSpPr txBox="1">
            <a:spLocks noGrp="1"/>
          </p:cNvSpPr>
          <p:nvPr>
            <p:ph type="title"/>
          </p:nvPr>
        </p:nvSpPr>
        <p:spPr>
          <a:xfrm>
            <a:off x="457200" y="1295400"/>
            <a:ext cx="8229600" cy="13908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FFFFFF"/>
              </a:buClr>
              <a:buFont typeface="Open Sans"/>
              <a:buNone/>
            </a:pPr>
            <a:r>
              <a:rPr lang="en"/>
              <a:t>Handle Potentially Difficult Situations</a:t>
            </a:r>
            <a:endParaRPr sz="500"/>
          </a:p>
        </p:txBody>
      </p:sp>
      <p:sp>
        <p:nvSpPr>
          <p:cNvPr id="352" name="Google Shape;352;p57"/>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353" name="Google Shape;353;p57"/>
          <p:cNvSpPr txBox="1">
            <a:spLocks noGrp="1"/>
          </p:cNvSpPr>
          <p:nvPr>
            <p:ph type="body" idx="1"/>
          </p:nvPr>
        </p:nvSpPr>
        <p:spPr>
          <a:xfrm>
            <a:off x="457200" y="2633663"/>
            <a:ext cx="8229600" cy="1390800"/>
          </a:xfrm>
          <a:prstGeom prst="rect">
            <a:avLst/>
          </a:prstGeom>
        </p:spPr>
        <p:txBody>
          <a:bodyPr spcFirstLastPara="1" wrap="square" lIns="34275" tIns="34275" rIns="34275" bIns="34275" anchor="t" anchorCtr="0">
            <a:noAutofit/>
          </a:bodyPr>
          <a:lstStyle/>
          <a:p>
            <a:pPr marL="0" lvl="0" indent="0" algn="l" rtl="0">
              <a:lnSpc>
                <a:spcPct val="115000"/>
              </a:lnSpc>
              <a:spcBef>
                <a:spcPts val="0"/>
              </a:spcBef>
              <a:spcAft>
                <a:spcPts val="0"/>
              </a:spcAft>
              <a:buNone/>
            </a:pPr>
            <a:r>
              <a:rPr lang="en" sz="1100">
                <a:solidFill>
                  <a:srgbClr val="FFFFFF"/>
                </a:solidFill>
              </a:rPr>
              <a:t>As a PM, you will be faced with many unexpected situations where you have to make a decision or push back while managing competing priorities from stakeholders and tackling issues that could potentially affect your product launch</a:t>
            </a:r>
            <a:endParaRPr>
              <a:solidFill>
                <a:srgbClr val="FFFFFF"/>
              </a:solidFill>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368" name="Google Shape;368;p59"/>
          <p:cNvSpPr txBox="1">
            <a:spLocks noGrp="1"/>
          </p:cNvSpPr>
          <p:nvPr>
            <p:ph type="title"/>
          </p:nvPr>
        </p:nvSpPr>
        <p:spPr>
          <a:xfrm>
            <a:off x="457200" y="762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sz="2800"/>
              <a:t>Respond to CEO or GM’s request via email</a:t>
            </a:r>
            <a:endParaRPr sz="2800"/>
          </a:p>
        </p:txBody>
      </p:sp>
      <p:sp>
        <p:nvSpPr>
          <p:cNvPr id="369" name="Google Shape;369;p59"/>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16</a:t>
            </a:fld>
            <a:endParaRPr>
              <a:solidFill>
                <a:srgbClr val="929292"/>
              </a:solidFill>
            </a:endParaRPr>
          </a:p>
        </p:txBody>
      </p:sp>
      <p:graphicFrame>
        <p:nvGraphicFramePr>
          <p:cNvPr id="370" name="Google Shape;370;p59"/>
          <p:cNvGraphicFramePr/>
          <p:nvPr>
            <p:extLst>
              <p:ext uri="{D42A27DB-BD31-4B8C-83A1-F6EECF244321}">
                <p14:modId xmlns:p14="http://schemas.microsoft.com/office/powerpoint/2010/main" val="857004323"/>
              </p:ext>
            </p:extLst>
          </p:nvPr>
        </p:nvGraphicFramePr>
        <p:xfrm>
          <a:off x="390075" y="671400"/>
          <a:ext cx="8450050" cy="4079850"/>
        </p:xfrm>
        <a:graphic>
          <a:graphicData uri="http://schemas.openxmlformats.org/drawingml/2006/table">
            <a:tbl>
              <a:tblPr>
                <a:noFill/>
                <a:tableStyleId>{C75CFB9C-AE0B-4EE0-9D1E-D3165155192E}</a:tableStyleId>
              </a:tblPr>
              <a:tblGrid>
                <a:gridCol w="1847750">
                  <a:extLst>
                    <a:ext uri="{9D8B030D-6E8A-4147-A177-3AD203B41FA5}">
                      <a16:colId xmlns:a16="http://schemas.microsoft.com/office/drawing/2014/main" val="20000"/>
                    </a:ext>
                  </a:extLst>
                </a:gridCol>
                <a:gridCol w="6602300">
                  <a:extLst>
                    <a:ext uri="{9D8B030D-6E8A-4147-A177-3AD203B41FA5}">
                      <a16:colId xmlns:a16="http://schemas.microsoft.com/office/drawing/2014/main" val="20001"/>
                    </a:ext>
                  </a:extLst>
                </a:gridCol>
              </a:tblGrid>
              <a:tr h="169517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Assessment and result</a:t>
                      </a: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2D3D4A"/>
                        </a:solidFill>
                        <a:latin typeface="Open Sans"/>
                        <a:ea typeface="Open Sans"/>
                        <a:cs typeface="Open Sans"/>
                        <a:sym typeface="Open Sans"/>
                      </a:endParaRPr>
                    </a:p>
                  </a:txBody>
                  <a:tcPr marL="91425" marR="91425" marT="91425" marB="91425"/>
                </a:tc>
                <a:tc>
                  <a:txBody>
                    <a:bodyPr/>
                    <a:lstStyle/>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Check with my team the current status of the product, number of issue and stability. </a:t>
                      </a:r>
                    </a:p>
                    <a:p>
                      <a:pPr marL="171450" lvl="0" indent="-171450" algn="l" rtl="0">
                        <a:lnSpc>
                          <a:spcPct val="115000"/>
                        </a:lnSpc>
                        <a:spcBef>
                          <a:spcPts val="0"/>
                        </a:spcBef>
                        <a:spcAft>
                          <a:spcPts val="0"/>
                        </a:spcAft>
                        <a:buFont typeface="Arial" panose="020B0604020202020204" pitchFamily="34" charset="0"/>
                        <a:buChar char="•"/>
                      </a:pPr>
                      <a:r>
                        <a:rPr lang="en" sz="1200" dirty="0">
                          <a:solidFill>
                            <a:schemeClr val="tx1"/>
                          </a:solidFill>
                          <a:latin typeface="Open Sans"/>
                          <a:ea typeface="Open Sans"/>
                          <a:cs typeface="Open Sans"/>
                          <a:sym typeface="Open Sans"/>
                        </a:rPr>
                        <a:t>Create account for demo which can be shared with the stakeholders</a:t>
                      </a:r>
                    </a:p>
                    <a:p>
                      <a:pPr marL="171450" lvl="0" indent="-171450" algn="l" rtl="0">
                        <a:lnSpc>
                          <a:spcPct val="115000"/>
                        </a:lnSpc>
                        <a:spcBef>
                          <a:spcPts val="0"/>
                        </a:spcBef>
                        <a:spcAft>
                          <a:spcPts val="0"/>
                        </a:spcAft>
                        <a:buFont typeface="Arial" panose="020B0604020202020204" pitchFamily="34" charset="0"/>
                        <a:buChar char="•"/>
                      </a:pPr>
                      <a:r>
                        <a:rPr lang="en-IN" sz="1200" dirty="0">
                          <a:solidFill>
                            <a:schemeClr val="tx1"/>
                          </a:solidFill>
                          <a:latin typeface="Open Sans"/>
                          <a:ea typeface="Open Sans"/>
                          <a:cs typeface="Open Sans"/>
                          <a:sym typeface="Open Sans"/>
                        </a:rPr>
                        <a:t>Create mock data which can be showed on the demo </a:t>
                      </a:r>
                    </a:p>
                    <a:p>
                      <a:pPr marL="171450" lvl="0" indent="-171450" algn="l" rtl="0">
                        <a:lnSpc>
                          <a:spcPct val="115000"/>
                        </a:lnSpc>
                        <a:spcBef>
                          <a:spcPts val="0"/>
                        </a:spcBef>
                        <a:spcAft>
                          <a:spcPts val="0"/>
                        </a:spcAft>
                        <a:buFont typeface="Arial" panose="020B0604020202020204" pitchFamily="34" charset="0"/>
                        <a:buChar char="•"/>
                      </a:pPr>
                      <a:r>
                        <a:rPr lang="en-IN" sz="1200" dirty="0">
                          <a:solidFill>
                            <a:schemeClr val="tx1"/>
                          </a:solidFill>
                          <a:latin typeface="Open Sans"/>
                          <a:ea typeface="Open Sans"/>
                          <a:cs typeface="Open Sans"/>
                          <a:sym typeface="Open Sans"/>
                        </a:rPr>
                        <a:t>Check major workflow are working properly. </a:t>
                      </a:r>
                      <a:endParaRPr sz="1200" dirty="0">
                        <a:solidFill>
                          <a:schemeClr val="tx1"/>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238467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Sample Email Response</a:t>
                      </a: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2D3D4A"/>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US" sz="1200" dirty="0">
                          <a:solidFill>
                            <a:srgbClr val="2D3D4A"/>
                          </a:solidFill>
                          <a:latin typeface="Open Sans"/>
                          <a:ea typeface="Open Sans"/>
                          <a:cs typeface="Open Sans"/>
                          <a:sym typeface="Open Sans"/>
                        </a:rPr>
                        <a:t>I am very pleased to accept your invitation to show the demo of the product. </a:t>
                      </a:r>
                      <a:r>
                        <a:rPr lang="en-IN" sz="1200" dirty="0">
                          <a:solidFill>
                            <a:srgbClr val="2D3D4A"/>
                          </a:solidFill>
                          <a:latin typeface="Open Sans"/>
                          <a:ea typeface="Open Sans"/>
                          <a:cs typeface="Open Sans"/>
                          <a:sym typeface="Open Sans"/>
                        </a:rPr>
                        <a:t>We are excited to show you the demo of the product, we are very confident that you would love the product we have been working so hard. However I wanted to inform that since we are still working on the product development and some testing must be done so some functionality might not work as expected. We are trying to resolve as many issues as possible before the demo. Looking forward for the demo and your feedback. </a:t>
                      </a: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1"/>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386" name="Google Shape;386;p61"/>
          <p:cNvSpPr txBox="1">
            <a:spLocks noGrp="1"/>
          </p:cNvSpPr>
          <p:nvPr>
            <p:ph type="title"/>
          </p:nvPr>
        </p:nvSpPr>
        <p:spPr>
          <a:xfrm>
            <a:off x="172350" y="76200"/>
            <a:ext cx="8835300" cy="595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2D3D4A"/>
              </a:buClr>
              <a:buFont typeface="Open Sans"/>
              <a:buNone/>
            </a:pPr>
            <a:r>
              <a:rPr lang="en" sz="2800"/>
              <a:t>Step-in and guide the scrum team at stand up</a:t>
            </a:r>
            <a:endParaRPr sz="2800"/>
          </a:p>
        </p:txBody>
      </p:sp>
      <p:sp>
        <p:nvSpPr>
          <p:cNvPr id="387" name="Google Shape;387;p6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17</a:t>
            </a:fld>
            <a:endParaRPr>
              <a:solidFill>
                <a:srgbClr val="929292"/>
              </a:solidFill>
            </a:endParaRPr>
          </a:p>
        </p:txBody>
      </p:sp>
      <p:graphicFrame>
        <p:nvGraphicFramePr>
          <p:cNvPr id="388" name="Google Shape;388;p61"/>
          <p:cNvGraphicFramePr/>
          <p:nvPr>
            <p:extLst>
              <p:ext uri="{D42A27DB-BD31-4B8C-83A1-F6EECF244321}">
                <p14:modId xmlns:p14="http://schemas.microsoft.com/office/powerpoint/2010/main" val="596316335"/>
              </p:ext>
            </p:extLst>
          </p:nvPr>
        </p:nvGraphicFramePr>
        <p:xfrm>
          <a:off x="237675" y="671400"/>
          <a:ext cx="8769975" cy="4042050"/>
        </p:xfrm>
        <a:graphic>
          <a:graphicData uri="http://schemas.openxmlformats.org/drawingml/2006/table">
            <a:tbl>
              <a:tblPr>
                <a:noFill/>
                <a:tableStyleId>{C75CFB9C-AE0B-4EE0-9D1E-D3165155192E}</a:tableStyleId>
              </a:tblPr>
              <a:tblGrid>
                <a:gridCol w="1917700">
                  <a:extLst>
                    <a:ext uri="{9D8B030D-6E8A-4147-A177-3AD203B41FA5}">
                      <a16:colId xmlns:a16="http://schemas.microsoft.com/office/drawing/2014/main" val="20000"/>
                    </a:ext>
                  </a:extLst>
                </a:gridCol>
                <a:gridCol w="6852275">
                  <a:extLst>
                    <a:ext uri="{9D8B030D-6E8A-4147-A177-3AD203B41FA5}">
                      <a16:colId xmlns:a16="http://schemas.microsoft.com/office/drawing/2014/main" val="20001"/>
                    </a:ext>
                  </a:extLst>
                </a:gridCol>
              </a:tblGrid>
              <a:tr h="4042050">
                <a:tc>
                  <a:txBody>
                    <a:bodyPr/>
                    <a:lstStyle/>
                    <a:p>
                      <a:pPr marL="0" lvl="0" indent="0" algn="l" rtl="0">
                        <a:lnSpc>
                          <a:spcPct val="115000"/>
                        </a:lnSpc>
                        <a:spcBef>
                          <a:spcPts val="700"/>
                        </a:spcBef>
                        <a:spcAft>
                          <a:spcPts val="0"/>
                        </a:spcAft>
                        <a:buNone/>
                      </a:pPr>
                      <a:r>
                        <a:rPr lang="en" sz="1200" b="1" dirty="0">
                          <a:solidFill>
                            <a:srgbClr val="2D3D4A"/>
                          </a:solidFill>
                          <a:latin typeface="Open Sans"/>
                          <a:ea typeface="Open Sans"/>
                          <a:cs typeface="Open Sans"/>
                          <a:sym typeface="Open Sans"/>
                        </a:rPr>
                        <a:t>Video Response</a:t>
                      </a:r>
                      <a:endParaRPr sz="1200" b="1" dirty="0">
                        <a:solidFill>
                          <a:srgbClr val="2D3D4A"/>
                        </a:solidFill>
                        <a:latin typeface="Open Sans"/>
                        <a:ea typeface="Open Sans"/>
                        <a:cs typeface="Open Sans"/>
                        <a:sym typeface="Open Sans"/>
                      </a:endParaRPr>
                    </a:p>
                    <a:p>
                      <a:pPr marL="0" lvl="0" indent="0" algn="l" rtl="0">
                        <a:lnSpc>
                          <a:spcPct val="115000"/>
                        </a:lnSpc>
                        <a:spcBef>
                          <a:spcPts val="700"/>
                        </a:spcBef>
                        <a:spcAft>
                          <a:spcPts val="0"/>
                        </a:spcAft>
                        <a:buNone/>
                      </a:pPr>
                      <a:endParaRPr sz="1200" dirty="0">
                        <a:solidFill>
                          <a:srgbClr val="2D3D4A"/>
                        </a:solidFill>
                        <a:latin typeface="Open Sans"/>
                        <a:ea typeface="Open Sans"/>
                        <a:cs typeface="Open Sans"/>
                        <a:sym typeface="Open Sans"/>
                      </a:endParaRPr>
                    </a:p>
                    <a:p>
                      <a:pPr marL="0" lvl="0" indent="0" algn="l" rtl="0">
                        <a:lnSpc>
                          <a:spcPct val="115000"/>
                        </a:lnSpc>
                        <a:spcBef>
                          <a:spcPts val="700"/>
                        </a:spcBef>
                        <a:spcAft>
                          <a:spcPts val="0"/>
                        </a:spcAft>
                        <a:buNone/>
                      </a:pPr>
                      <a:endParaRPr sz="1200" b="1" dirty="0">
                        <a:solidFill>
                          <a:srgbClr val="2D3D4A"/>
                        </a:solidFill>
                        <a:latin typeface="Open Sans"/>
                        <a:ea typeface="Open Sans"/>
                        <a:cs typeface="Open Sans"/>
                        <a:sym typeface="Open Sans"/>
                      </a:endParaRPr>
                    </a:p>
                    <a:p>
                      <a:pPr marL="0" lvl="0" indent="0" algn="l" rtl="0">
                        <a:lnSpc>
                          <a:spcPct val="115000"/>
                        </a:lnSpc>
                        <a:spcBef>
                          <a:spcPts val="700"/>
                        </a:spcBef>
                        <a:spcAft>
                          <a:spcPts val="0"/>
                        </a:spcAft>
                        <a:buNone/>
                      </a:pPr>
                      <a:endParaRPr sz="1200" b="1" dirty="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dirty="0">
                        <a:latin typeface="Open Sans"/>
                        <a:ea typeface="Open Sans"/>
                        <a:cs typeface="Open Sans"/>
                        <a:sym typeface="Open Sans"/>
                      </a:endParaRPr>
                    </a:p>
                    <a:p>
                      <a:pPr marL="0" lvl="0" indent="0" algn="l" rtl="0">
                        <a:lnSpc>
                          <a:spcPct val="115000"/>
                        </a:lnSpc>
                        <a:spcBef>
                          <a:spcPts val="0"/>
                        </a:spcBef>
                        <a:spcAft>
                          <a:spcPts val="0"/>
                        </a:spcAft>
                        <a:buNone/>
                      </a:pPr>
                      <a:endParaRPr sz="1200" b="1" dirty="0">
                        <a:solidFill>
                          <a:srgbClr val="2D3D4A"/>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bl>
          </a:graphicData>
        </a:graphic>
      </p:graphicFrame>
      <p:pic>
        <p:nvPicPr>
          <p:cNvPr id="3" name="Video 2">
            <a:hlinkClick r:id="" action="ppaction://media"/>
            <a:extLst>
              <a:ext uri="{FF2B5EF4-FFF2-40B4-BE49-F238E27FC236}">
                <a16:creationId xmlns:a16="http://schemas.microsoft.com/office/drawing/2014/main" id="{7AD76780-F492-422E-9AEA-7FEB545919A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3318426" y="1049882"/>
            <a:ext cx="4233365" cy="3175026"/>
          </a:xfrm>
          <a:prstGeom prst="rect">
            <a:avLst/>
          </a:prstGeom>
        </p:spPr>
      </p:pic>
    </p:spTree>
  </p:cSld>
  <p:clrMapOvr>
    <a:masterClrMapping/>
  </p:clrMapOvr>
  <p:transition advTm="6321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3"/>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404" name="Google Shape;404;p63"/>
          <p:cNvSpPr txBox="1">
            <a:spLocks noGrp="1"/>
          </p:cNvSpPr>
          <p:nvPr>
            <p:ph type="title"/>
          </p:nvPr>
        </p:nvSpPr>
        <p:spPr>
          <a:xfrm>
            <a:off x="228600" y="76200"/>
            <a:ext cx="8229600" cy="457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sz="2800"/>
              <a:t>Handling Resource Constraints</a:t>
            </a:r>
            <a:endParaRPr sz="2800"/>
          </a:p>
        </p:txBody>
      </p:sp>
      <p:sp>
        <p:nvSpPr>
          <p:cNvPr id="405" name="Google Shape;405;p63"/>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18</a:t>
            </a:fld>
            <a:endParaRPr>
              <a:solidFill>
                <a:srgbClr val="929292"/>
              </a:solidFill>
            </a:endParaRPr>
          </a:p>
        </p:txBody>
      </p:sp>
      <p:graphicFrame>
        <p:nvGraphicFramePr>
          <p:cNvPr id="406" name="Google Shape;406;p63"/>
          <p:cNvGraphicFramePr/>
          <p:nvPr>
            <p:extLst>
              <p:ext uri="{D42A27DB-BD31-4B8C-83A1-F6EECF244321}">
                <p14:modId xmlns:p14="http://schemas.microsoft.com/office/powerpoint/2010/main" val="3046907530"/>
              </p:ext>
            </p:extLst>
          </p:nvPr>
        </p:nvGraphicFramePr>
        <p:xfrm>
          <a:off x="245200" y="595200"/>
          <a:ext cx="8747325" cy="5231141"/>
        </p:xfrm>
        <a:graphic>
          <a:graphicData uri="http://schemas.openxmlformats.org/drawingml/2006/table">
            <a:tbl>
              <a:tblPr>
                <a:noFill/>
                <a:tableStyleId>{C75CFB9C-AE0B-4EE0-9D1E-D3165155192E}</a:tableStyleId>
              </a:tblPr>
              <a:tblGrid>
                <a:gridCol w="2520975">
                  <a:extLst>
                    <a:ext uri="{9D8B030D-6E8A-4147-A177-3AD203B41FA5}">
                      <a16:colId xmlns:a16="http://schemas.microsoft.com/office/drawing/2014/main" val="20000"/>
                    </a:ext>
                  </a:extLst>
                </a:gridCol>
                <a:gridCol w="6226350">
                  <a:extLst>
                    <a:ext uri="{9D8B030D-6E8A-4147-A177-3AD203B41FA5}">
                      <a16:colId xmlns:a16="http://schemas.microsoft.com/office/drawing/2014/main" val="20001"/>
                    </a:ext>
                  </a:extLst>
                </a:gridCol>
              </a:tblGrid>
              <a:tr h="1017800">
                <a:tc>
                  <a:txBody>
                    <a:bodyPr/>
                    <a:lstStyle/>
                    <a:p>
                      <a:pPr marL="0" lvl="0" indent="0" algn="l" rtl="0">
                        <a:lnSpc>
                          <a:spcPct val="115000"/>
                        </a:lnSpc>
                        <a:spcBef>
                          <a:spcPts val="0"/>
                        </a:spcBef>
                        <a:spcAft>
                          <a:spcPts val="0"/>
                        </a:spcAft>
                        <a:buNone/>
                      </a:pPr>
                      <a:r>
                        <a:rPr lang="en" sz="1200" dirty="0">
                          <a:solidFill>
                            <a:srgbClr val="2D3D4A"/>
                          </a:solidFill>
                          <a:latin typeface="Open Sans"/>
                          <a:ea typeface="Open Sans"/>
                          <a:cs typeface="Open Sans"/>
                          <a:sym typeface="Open Sans"/>
                        </a:rPr>
                        <a:t>List 2- 3 activities that you would carry out as a PM to unblock the scrum team immediately ?</a:t>
                      </a:r>
                      <a:endParaRPr sz="1200" dirty="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100" b="1" dirty="0">
                        <a:solidFill>
                          <a:srgbClr val="2D3D4A"/>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 sz="1200" dirty="0">
                          <a:solidFill>
                            <a:srgbClr val="2D3D4A"/>
                          </a:solidFill>
                          <a:latin typeface="Open Sans"/>
                          <a:ea typeface="Open Sans"/>
                          <a:cs typeface="Open Sans"/>
                          <a:sym typeface="Open Sans"/>
                        </a:rPr>
                        <a:t>I would re-</a:t>
                      </a:r>
                      <a:r>
                        <a:rPr lang="en-US" sz="1200" dirty="0">
                          <a:solidFill>
                            <a:srgbClr val="2D3D4A"/>
                          </a:solidFill>
                          <a:latin typeface="Open Sans"/>
                          <a:ea typeface="Open Sans"/>
                          <a:cs typeface="Open Sans"/>
                          <a:sym typeface="Open Sans"/>
                        </a:rPr>
                        <a:t>estimate the size or difficulty of each pending task using "points". Points are a relative measure: tasks with a high number of points should require high amount of work. Also I will measure the effort and impact for all the feature across teams. I will try to negotiate with the head of QA with the data if he can give us any resources. </a:t>
                      </a: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1124775">
                <a:tc>
                  <a:txBody>
                    <a:bodyPr/>
                    <a:lstStyle/>
                    <a:p>
                      <a:pPr marL="0" lvl="0" indent="0" algn="l" rtl="0">
                        <a:lnSpc>
                          <a:spcPct val="115000"/>
                        </a:lnSpc>
                        <a:spcBef>
                          <a:spcPts val="0"/>
                        </a:spcBef>
                        <a:spcAft>
                          <a:spcPts val="0"/>
                        </a:spcAft>
                        <a:buNone/>
                      </a:pPr>
                      <a:r>
                        <a:rPr lang="en" sz="1200">
                          <a:solidFill>
                            <a:srgbClr val="2D3D4A"/>
                          </a:solidFill>
                          <a:latin typeface="Open Sans"/>
                          <a:ea typeface="Open Sans"/>
                          <a:cs typeface="Open Sans"/>
                          <a:sym typeface="Open Sans"/>
                        </a:rPr>
                        <a:t>Since the QA team member is shared across multiple projects, how would you coordinate with other PMs to de-risk your project and raise appropriate visibility ? </a:t>
                      </a:r>
                      <a:endParaRPr sz="1200">
                        <a:solidFill>
                          <a:srgbClr val="2D3D4A"/>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I would meet them in person and try to understand why is their project important, what is blocking them and how we can speedup the process. </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I would then tell the importance of my product and how it might </a:t>
                      </a:r>
                      <a:r>
                        <a:rPr lang="en-IN" sz="1200" dirty="0" err="1">
                          <a:solidFill>
                            <a:srgbClr val="2D3D4A"/>
                          </a:solidFill>
                          <a:latin typeface="Open Sans"/>
                          <a:ea typeface="Open Sans"/>
                          <a:cs typeface="Open Sans"/>
                          <a:sym typeface="Open Sans"/>
                        </a:rPr>
                        <a:t>inpact</a:t>
                      </a:r>
                      <a:r>
                        <a:rPr lang="en-IN" sz="1200" dirty="0">
                          <a:solidFill>
                            <a:srgbClr val="2D3D4A"/>
                          </a:solidFill>
                          <a:latin typeface="Open Sans"/>
                          <a:ea typeface="Open Sans"/>
                          <a:cs typeface="Open Sans"/>
                          <a:sym typeface="Open Sans"/>
                        </a:rPr>
                        <a:t> the users and the company goal. </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I would also </a:t>
                      </a:r>
                    </a:p>
                    <a:p>
                      <a:pPr marL="0" lvl="0" indent="0" algn="l" rtl="0">
                        <a:lnSpc>
                          <a:spcPct val="115000"/>
                        </a:lnSpc>
                        <a:spcBef>
                          <a:spcPts val="0"/>
                        </a:spcBef>
                        <a:spcAft>
                          <a:spcPts val="0"/>
                        </a:spcAft>
                        <a:buNone/>
                      </a:pP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933250">
                <a:tc rowSpan="2">
                  <a:txBody>
                    <a:bodyPr/>
                    <a:lstStyle/>
                    <a:p>
                      <a:pPr marL="0" lvl="0" indent="0" algn="l" rtl="0">
                        <a:lnSpc>
                          <a:spcPct val="115000"/>
                        </a:lnSpc>
                        <a:spcBef>
                          <a:spcPts val="0"/>
                        </a:spcBef>
                        <a:spcAft>
                          <a:spcPts val="0"/>
                        </a:spcAft>
                        <a:buNone/>
                      </a:pPr>
                      <a:r>
                        <a:rPr lang="en" sz="1200" dirty="0">
                          <a:solidFill>
                            <a:srgbClr val="2D3D4A"/>
                          </a:solidFill>
                          <a:latin typeface="Open Sans"/>
                          <a:ea typeface="Open Sans"/>
                          <a:cs typeface="Open Sans"/>
                          <a:sym typeface="Open Sans"/>
                        </a:rPr>
                        <a:t>Since there is a potential risk, it is important to raise visibility amongst appropriate stakeholders</a:t>
                      </a:r>
                      <a:endParaRPr sz="1200" dirty="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dirty="0">
                        <a:solidFill>
                          <a:srgbClr val="9E9E9E"/>
                        </a:solidFill>
                        <a:latin typeface="Open Sans"/>
                        <a:ea typeface="Open Sans"/>
                        <a:cs typeface="Open Sans"/>
                        <a:sym typeface="Open Sans"/>
                      </a:endParaRPr>
                    </a:p>
                  </a:txBody>
                  <a:tcPr marL="91425" marR="91425" marT="91425" marB="91425"/>
                </a:tc>
                <a:tc>
                  <a:txBody>
                    <a:bodyPr/>
                    <a:lstStyle/>
                    <a:p>
                      <a:pPr marL="457200" lvl="0" indent="-304800" algn="l" rtl="0">
                        <a:lnSpc>
                          <a:spcPct val="115000"/>
                        </a:lnSpc>
                        <a:spcBef>
                          <a:spcPts val="0"/>
                        </a:spcBef>
                        <a:spcAft>
                          <a:spcPts val="0"/>
                        </a:spcAft>
                        <a:buClr>
                          <a:srgbClr val="2D3D4A"/>
                        </a:buClr>
                        <a:buSzPts val="1200"/>
                        <a:buFont typeface="Open Sans"/>
                        <a:buChar char="●"/>
                      </a:pPr>
                      <a:r>
                        <a:rPr lang="en-US" sz="1200" dirty="0">
                          <a:solidFill>
                            <a:srgbClr val="2D3D4A"/>
                          </a:solidFill>
                        </a:rPr>
                        <a:t>Customer Service – As they must be aware of the issue if it is not resolved</a:t>
                      </a:r>
                    </a:p>
                    <a:p>
                      <a:pPr marL="457200" lvl="0" indent="-304800" algn="l" rtl="0">
                        <a:lnSpc>
                          <a:spcPct val="115000"/>
                        </a:lnSpc>
                        <a:spcBef>
                          <a:spcPts val="0"/>
                        </a:spcBef>
                        <a:spcAft>
                          <a:spcPts val="0"/>
                        </a:spcAft>
                        <a:buClr>
                          <a:srgbClr val="2D3D4A"/>
                        </a:buClr>
                        <a:buSzPts val="1200"/>
                        <a:buFont typeface="Open Sans"/>
                        <a:buChar char="●"/>
                      </a:pPr>
                      <a:r>
                        <a:rPr lang="en-US" sz="1200" dirty="0"/>
                        <a:t>Engineering includes QA – they are the on who would solve the potential risk</a:t>
                      </a:r>
                    </a:p>
                    <a:p>
                      <a:pPr marL="457200" lvl="0" indent="-304800" algn="l" rtl="0">
                        <a:lnSpc>
                          <a:spcPct val="115000"/>
                        </a:lnSpc>
                        <a:spcBef>
                          <a:spcPts val="0"/>
                        </a:spcBef>
                        <a:spcAft>
                          <a:spcPts val="0"/>
                        </a:spcAft>
                        <a:buClr>
                          <a:srgbClr val="2D3D4A"/>
                        </a:buClr>
                        <a:buSzPts val="1200"/>
                        <a:buFont typeface="Open Sans"/>
                        <a:buChar char="●"/>
                      </a:pPr>
                      <a:r>
                        <a:rPr lang="en-US" sz="1200" dirty="0">
                          <a:solidFill>
                            <a:srgbClr val="2D3D4A"/>
                          </a:solidFill>
                        </a:rPr>
                        <a:t>Marketing includes Product Marketing – They need to know the potential risk before launch. Without there contribution it would be difficult to launch/</a:t>
                      </a:r>
                    </a:p>
                    <a:p>
                      <a:pPr marL="457200" lvl="0" indent="-304800" algn="l" rtl="0">
                        <a:lnSpc>
                          <a:spcPct val="115000"/>
                        </a:lnSpc>
                        <a:spcBef>
                          <a:spcPts val="0"/>
                        </a:spcBef>
                        <a:spcAft>
                          <a:spcPts val="0"/>
                        </a:spcAft>
                        <a:buClr>
                          <a:srgbClr val="2D3D4A"/>
                        </a:buClr>
                        <a:buSzPts val="1200"/>
                        <a:buFont typeface="Open Sans"/>
                        <a:buChar char="●"/>
                      </a:pPr>
                      <a:r>
                        <a:rPr lang="en-US" sz="1200" dirty="0">
                          <a:solidFill>
                            <a:srgbClr val="2D3D4A"/>
                          </a:solidFill>
                        </a:rPr>
                        <a:t>Impacted Product </a:t>
                      </a:r>
                      <a:r>
                        <a:rPr lang="en-US" sz="1200" dirty="0"/>
                        <a:t>Management </a:t>
                      </a: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1358175">
                <a:tc vMerge="1">
                  <a:txBody>
                    <a:bodyPr/>
                    <a:lstStyle/>
                    <a:p>
                      <a:endParaRPr lang="en-US"/>
                    </a:p>
                  </a:txBody>
                  <a:tcPr/>
                </a:tc>
                <a:tc>
                  <a:txBody>
                    <a:bodyPr/>
                    <a:lstStyle/>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If successful in negotiation, then I would tell them impacted PM why I was important. </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If not successfully than would try to negotiate with the Marketing team to see what can be done.</a:t>
                      </a: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5"/>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422" name="Google Shape;422;p65"/>
          <p:cNvSpPr txBox="1">
            <a:spLocks noGrp="1"/>
          </p:cNvSpPr>
          <p:nvPr>
            <p:ph type="title"/>
          </p:nvPr>
        </p:nvSpPr>
        <p:spPr>
          <a:xfrm>
            <a:off x="145150" y="76200"/>
            <a:ext cx="8735700" cy="471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sz="2800"/>
              <a:t>How would you handle stakeholder feedback?</a:t>
            </a:r>
            <a:endParaRPr sz="2800"/>
          </a:p>
        </p:txBody>
      </p:sp>
      <p:sp>
        <p:nvSpPr>
          <p:cNvPr id="423" name="Google Shape;423;p6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19</a:t>
            </a:fld>
            <a:endParaRPr>
              <a:solidFill>
                <a:srgbClr val="929292"/>
              </a:solidFill>
            </a:endParaRPr>
          </a:p>
        </p:txBody>
      </p:sp>
      <p:graphicFrame>
        <p:nvGraphicFramePr>
          <p:cNvPr id="424" name="Google Shape;424;p65"/>
          <p:cNvGraphicFramePr/>
          <p:nvPr>
            <p:extLst>
              <p:ext uri="{D42A27DB-BD31-4B8C-83A1-F6EECF244321}">
                <p14:modId xmlns:p14="http://schemas.microsoft.com/office/powerpoint/2010/main" val="3621653702"/>
              </p:ext>
            </p:extLst>
          </p:nvPr>
        </p:nvGraphicFramePr>
        <p:xfrm>
          <a:off x="161475" y="595200"/>
          <a:ext cx="8735700" cy="4154600"/>
        </p:xfrm>
        <a:graphic>
          <a:graphicData uri="http://schemas.openxmlformats.org/drawingml/2006/table">
            <a:tbl>
              <a:tblPr>
                <a:noFill/>
                <a:tableStyleId>{C75CFB9C-AE0B-4EE0-9D1E-D3165155192E}</a:tableStyleId>
              </a:tblPr>
              <a:tblGrid>
                <a:gridCol w="1910200">
                  <a:extLst>
                    <a:ext uri="{9D8B030D-6E8A-4147-A177-3AD203B41FA5}">
                      <a16:colId xmlns:a16="http://schemas.microsoft.com/office/drawing/2014/main" val="20000"/>
                    </a:ext>
                  </a:extLst>
                </a:gridCol>
                <a:gridCol w="6825500">
                  <a:extLst>
                    <a:ext uri="{9D8B030D-6E8A-4147-A177-3AD203B41FA5}">
                      <a16:colId xmlns:a16="http://schemas.microsoft.com/office/drawing/2014/main" val="20001"/>
                    </a:ext>
                  </a:extLst>
                </a:gridCol>
              </a:tblGrid>
              <a:tr h="1729550">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Feedback Assessment</a:t>
                      </a: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2D3D4A"/>
                        </a:solidFill>
                        <a:latin typeface="Open Sans"/>
                        <a:ea typeface="Open Sans"/>
                        <a:cs typeface="Open Sans"/>
                        <a:sym typeface="Open Sans"/>
                      </a:endParaRPr>
                    </a:p>
                  </a:txBody>
                  <a:tcPr marL="91425" marR="91425" marT="91425" marB="91425"/>
                </a:tc>
                <a:tc>
                  <a:txBody>
                    <a:bodyPr/>
                    <a:lstStyle/>
                    <a:p>
                      <a:pPr marL="0" lvl="0" indent="0" algn="l" rtl="0">
                        <a:lnSpc>
                          <a:spcPct val="115000"/>
                        </a:lnSpc>
                        <a:spcBef>
                          <a:spcPts val="700"/>
                        </a:spcBef>
                        <a:spcAft>
                          <a:spcPts val="0"/>
                        </a:spcAft>
                        <a:buNone/>
                      </a:pPr>
                      <a:r>
                        <a:rPr lang="en-US" sz="1200" b="0" i="0" u="none" strike="noStrike" cap="none" dirty="0">
                          <a:solidFill>
                            <a:srgbClr val="000000"/>
                          </a:solidFill>
                          <a:effectLst/>
                          <a:latin typeface="+mn-lt"/>
                          <a:ea typeface="Arial"/>
                          <a:cs typeface="Arial"/>
                          <a:sym typeface="Arial"/>
                        </a:rPr>
                        <a:t>What problems do you see the notification would be solving? What is the evidence of the problems? </a:t>
                      </a:r>
                    </a:p>
                    <a:p>
                      <a:pPr marL="0" lvl="0" indent="0" algn="l" rtl="0">
                        <a:lnSpc>
                          <a:spcPct val="115000"/>
                        </a:lnSpc>
                        <a:spcBef>
                          <a:spcPts val="0"/>
                        </a:spcBef>
                        <a:spcAft>
                          <a:spcPts val="0"/>
                        </a:spcAft>
                        <a:buNone/>
                      </a:pPr>
                      <a:r>
                        <a:rPr lang="en-US" sz="1200" b="0" i="0" u="none" strike="noStrike" cap="none" dirty="0">
                          <a:solidFill>
                            <a:srgbClr val="000000"/>
                          </a:solidFill>
                          <a:effectLst/>
                          <a:latin typeface="+mn-lt"/>
                          <a:ea typeface="Arial"/>
                          <a:cs typeface="Arial"/>
                          <a:sym typeface="Arial"/>
                        </a:rPr>
                        <a:t>What do you think could go wrong if we don’t add this feature?</a:t>
                      </a:r>
                    </a:p>
                    <a:p>
                      <a:pPr marL="0" lvl="0" indent="0" algn="l" rtl="0">
                        <a:lnSpc>
                          <a:spcPct val="115000"/>
                        </a:lnSpc>
                        <a:spcBef>
                          <a:spcPts val="0"/>
                        </a:spcBef>
                        <a:spcAft>
                          <a:spcPts val="0"/>
                        </a:spcAft>
                        <a:buNone/>
                      </a:pPr>
                      <a:r>
                        <a:rPr lang="en-US" sz="1200" b="0" i="0" u="none" strike="noStrike" cap="none" dirty="0">
                          <a:solidFill>
                            <a:srgbClr val="000000"/>
                          </a:solidFill>
                          <a:effectLst/>
                          <a:latin typeface="+mn-lt"/>
                          <a:ea typeface="Arial"/>
                          <a:cs typeface="Arial"/>
                          <a:sym typeface="Arial"/>
                        </a:rPr>
                        <a:t>In what ways will this feature be a solution to the user problem of streaming?</a:t>
                      </a:r>
                      <a:endParaRPr lang="en-US" sz="1200" dirty="0"/>
                    </a:p>
                  </a:txBody>
                  <a:tcPr marL="91425" marR="91425" marT="91425" marB="91425"/>
                </a:tc>
                <a:extLst>
                  <a:ext uri="{0D108BD9-81ED-4DB2-BD59-A6C34878D82A}">
                    <a16:rowId xmlns:a16="http://schemas.microsoft.com/office/drawing/2014/main" val="10000"/>
                  </a:ext>
                </a:extLst>
              </a:tr>
              <a:tr h="2425050">
                <a:tc>
                  <a:txBody>
                    <a:bodyPr/>
                    <a:lstStyle/>
                    <a:p>
                      <a:pPr marL="0" lvl="0" indent="0" algn="l" rtl="0">
                        <a:lnSpc>
                          <a:spcPct val="115000"/>
                        </a:lnSpc>
                        <a:spcBef>
                          <a:spcPts val="700"/>
                        </a:spcBef>
                        <a:spcAft>
                          <a:spcPts val="0"/>
                        </a:spcAft>
                        <a:buNone/>
                      </a:pPr>
                      <a:r>
                        <a:rPr lang="en" sz="1200" b="1">
                          <a:solidFill>
                            <a:srgbClr val="2D3D4A"/>
                          </a:solidFill>
                          <a:latin typeface="Open Sans"/>
                          <a:ea typeface="Open Sans"/>
                          <a:cs typeface="Open Sans"/>
                          <a:sym typeface="Open Sans"/>
                        </a:rPr>
                        <a:t>Video Response </a:t>
                      </a:r>
                      <a:endParaRPr sz="1200" b="1">
                        <a:solidFill>
                          <a:srgbClr val="2D3D4A"/>
                        </a:solidFill>
                        <a:latin typeface="Open Sans"/>
                        <a:ea typeface="Open Sans"/>
                        <a:cs typeface="Open Sans"/>
                        <a:sym typeface="Open Sans"/>
                      </a:endParaRPr>
                    </a:p>
                    <a:p>
                      <a:pPr marL="114300" lvl="0" indent="0" algn="l" rtl="0">
                        <a:lnSpc>
                          <a:spcPct val="115000"/>
                        </a:lnSpc>
                        <a:spcBef>
                          <a:spcPts val="700"/>
                        </a:spcBef>
                        <a:spcAft>
                          <a:spcPts val="0"/>
                        </a:spcAft>
                        <a:buNone/>
                      </a:pPr>
                      <a:endParaRPr sz="120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2D3D4A"/>
                        </a:solidFill>
                        <a:latin typeface="Open Sans"/>
                        <a:ea typeface="Open Sans"/>
                        <a:cs typeface="Open Sans"/>
                        <a:sym typeface="Open Sans"/>
                      </a:endParaRPr>
                    </a:p>
                  </a:txBody>
                  <a:tcPr marL="91425" marR="91425" marT="91425" marB="91425"/>
                </a:tc>
                <a:tc>
                  <a:txBody>
                    <a:bodyPr/>
                    <a:lstStyle/>
                    <a:p>
                      <a:pPr marL="457200" lvl="0" indent="0" algn="l" rtl="0">
                        <a:lnSpc>
                          <a:spcPct val="115000"/>
                        </a:lnSpc>
                        <a:spcBef>
                          <a:spcPts val="0"/>
                        </a:spcBef>
                        <a:spcAft>
                          <a:spcPts val="0"/>
                        </a:spcAft>
                        <a:buNone/>
                      </a:pP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bl>
          </a:graphicData>
        </a:graphic>
      </p:graphicFrame>
      <p:pic>
        <p:nvPicPr>
          <p:cNvPr id="3" name="Video 2">
            <a:hlinkClick r:id="" action="ppaction://media"/>
            <a:extLst>
              <a:ext uri="{FF2B5EF4-FFF2-40B4-BE49-F238E27FC236}">
                <a16:creationId xmlns:a16="http://schemas.microsoft.com/office/drawing/2014/main" id="{0476BEE9-76AA-4058-BEAB-421EA380BF1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2167304" y="2348099"/>
            <a:ext cx="3134058" cy="2350545"/>
          </a:xfrm>
          <a:prstGeom prst="rect">
            <a:avLst/>
          </a:prstGeom>
        </p:spPr>
      </p:pic>
    </p:spTree>
  </p:cSld>
  <p:clrMapOvr>
    <a:masterClrMapping/>
  </p:clrMapOvr>
  <p:transition advTm="9025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2"/>
          <p:cNvSpPr txBox="1">
            <a:spLocks noGrp="1"/>
          </p:cNvSpPr>
          <p:nvPr>
            <p:ph type="title"/>
          </p:nvPr>
        </p:nvSpPr>
        <p:spPr>
          <a:xfrm>
            <a:off x="457200" y="1295400"/>
            <a:ext cx="8229600" cy="1390800"/>
          </a:xfrm>
          <a:prstGeom prst="rect">
            <a:avLst/>
          </a:prstGeom>
        </p:spPr>
        <p:txBody>
          <a:bodyPr spcFirstLastPara="1" wrap="square" lIns="34275" tIns="34275" rIns="34275" bIns="34275" anchor="b" anchorCtr="0">
            <a:noAutofit/>
          </a:bodyPr>
          <a:lstStyle/>
          <a:p>
            <a:pPr marL="0" lvl="0" indent="0" algn="l" rtl="0">
              <a:spcBef>
                <a:spcPts val="0"/>
              </a:spcBef>
              <a:spcAft>
                <a:spcPts val="0"/>
              </a:spcAft>
              <a:buNone/>
            </a:pPr>
            <a:r>
              <a:rPr lang="en" sz="4200"/>
              <a:t>Getting Started</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4"/>
          <p:cNvSpPr txBox="1">
            <a:spLocks noGrp="1"/>
          </p:cNvSpPr>
          <p:nvPr>
            <p:ph type="title"/>
          </p:nvPr>
        </p:nvSpPr>
        <p:spPr>
          <a:xfrm>
            <a:off x="457200" y="1219200"/>
            <a:ext cx="8229600" cy="1390800"/>
          </a:xfrm>
          <a:prstGeom prst="rect">
            <a:avLst/>
          </a:prstGeom>
          <a:noFill/>
          <a:ln>
            <a:noFill/>
          </a:ln>
        </p:spPr>
        <p:txBody>
          <a:bodyPr spcFirstLastPara="1" wrap="square" lIns="0" tIns="0" rIns="0" bIns="0" anchor="b" anchorCtr="0">
            <a:noAutofit/>
          </a:bodyPr>
          <a:lstStyle/>
          <a:p>
            <a:pPr marL="0" marR="0" lvl="0" indent="0" algn="l" rtl="0">
              <a:lnSpc>
                <a:spcPct val="115000"/>
              </a:lnSpc>
              <a:spcBef>
                <a:spcPts val="0"/>
              </a:spcBef>
              <a:spcAft>
                <a:spcPts val="0"/>
              </a:spcAft>
              <a:buClr>
                <a:srgbClr val="FFFFFF"/>
              </a:buClr>
              <a:buFont typeface="Open Sans"/>
              <a:buNone/>
            </a:pPr>
            <a:r>
              <a:rPr lang="en" sz="4200"/>
              <a:t>Create Project Blueprint</a:t>
            </a:r>
            <a:endParaRPr sz="4200"/>
          </a:p>
        </p:txBody>
      </p:sp>
      <p:sp>
        <p:nvSpPr>
          <p:cNvPr id="160" name="Google Shape;160;p34"/>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61" name="Google Shape;161;p34"/>
          <p:cNvSpPr txBox="1">
            <a:spLocks noGrp="1"/>
          </p:cNvSpPr>
          <p:nvPr>
            <p:ph type="body" idx="1"/>
          </p:nvPr>
        </p:nvSpPr>
        <p:spPr>
          <a:xfrm>
            <a:off x="457200" y="2557475"/>
            <a:ext cx="8421900" cy="768000"/>
          </a:xfrm>
          <a:prstGeom prst="rect">
            <a:avLst/>
          </a:prstGeom>
        </p:spPr>
        <p:txBody>
          <a:bodyPr spcFirstLastPara="1" wrap="square" lIns="34275" tIns="34275" rIns="34275" bIns="34275" anchor="t" anchorCtr="0">
            <a:noAutofit/>
          </a:bodyPr>
          <a:lstStyle/>
          <a:p>
            <a:pPr marL="0" lvl="0" indent="0" algn="l" rtl="0">
              <a:lnSpc>
                <a:spcPct val="115000"/>
              </a:lnSpc>
              <a:spcBef>
                <a:spcPts val="0"/>
              </a:spcBef>
              <a:spcAft>
                <a:spcPts val="0"/>
              </a:spcAft>
              <a:buNone/>
            </a:pPr>
            <a:r>
              <a:rPr lang="en" sz="1200">
                <a:solidFill>
                  <a:srgbClr val="FFFFFF"/>
                </a:solidFill>
              </a:rPr>
              <a:t> A product launch is not just about deploying a beautifully designed,built and thoroughly tested feature. Your company needs to be equally prepared if not more to support every possible customer interaction associated with the product (e.g landing on your company website to learn more about the new feature)</a:t>
            </a:r>
            <a:endParaRPr sz="1200">
              <a:solidFill>
                <a:srgbClr val="FFFFFF"/>
              </a:solidFill>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75" name="Google Shape;175;p3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4</a:t>
            </a:fld>
            <a:endParaRPr>
              <a:solidFill>
                <a:srgbClr val="929292"/>
              </a:solidFill>
            </a:endParaRPr>
          </a:p>
        </p:txBody>
      </p:sp>
      <p:sp>
        <p:nvSpPr>
          <p:cNvPr id="176" name="Google Shape;176;p36"/>
          <p:cNvSpPr txBox="1">
            <a:spLocks noGrp="1"/>
          </p:cNvSpPr>
          <p:nvPr>
            <p:ph type="body" idx="1"/>
          </p:nvPr>
        </p:nvSpPr>
        <p:spPr>
          <a:xfrm>
            <a:off x="475050" y="631275"/>
            <a:ext cx="8440800" cy="2832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1200" dirty="0">
                <a:highlight>
                  <a:srgbClr val="FFFFFF"/>
                </a:highlight>
                <a:latin typeface="Open Sans Light"/>
                <a:ea typeface="Open Sans Light"/>
                <a:cs typeface="Open Sans Light"/>
                <a:sym typeface="Open Sans Light"/>
              </a:rPr>
              <a:t>Share </a:t>
            </a:r>
            <a:r>
              <a:rPr lang="en" sz="1200" dirty="0">
                <a:solidFill>
                  <a:srgbClr val="02B3E4"/>
                </a:solidFill>
                <a:highlight>
                  <a:srgbClr val="FFFFFF"/>
                </a:highlight>
                <a:latin typeface="Open Sans Light"/>
                <a:ea typeface="Open Sans Light"/>
                <a:cs typeface="Open Sans Light"/>
                <a:sym typeface="Open Sans Light"/>
              </a:rPr>
              <a:t>your project-speci</a:t>
            </a:r>
            <a:r>
              <a:rPr lang="en" sz="1200" dirty="0">
                <a:highlight>
                  <a:srgbClr val="FFFFFF"/>
                </a:highlight>
                <a:latin typeface="Open Sans Light"/>
                <a:ea typeface="Open Sans Light"/>
                <a:cs typeface="Open Sans Light"/>
                <a:sym typeface="Open Sans Light"/>
              </a:rPr>
              <a:t>fic coordination activities map here (</a:t>
            </a:r>
            <a:r>
              <a:rPr lang="en" sz="1200" dirty="0">
                <a:solidFill>
                  <a:srgbClr val="0097A7"/>
                </a:solidFill>
                <a:highlight>
                  <a:srgbClr val="FFFFFF"/>
                </a:highlight>
                <a:latin typeface="Open Sans Light"/>
                <a:ea typeface="Open Sans Light"/>
                <a:cs typeface="Open Sans Light"/>
                <a:sym typeface="Open Sans Light"/>
                <a:hlinkClick r:id="rId3"/>
              </a:rPr>
              <a:t>Insert Link here</a:t>
            </a:r>
            <a:r>
              <a:rPr lang="en" sz="1200" dirty="0">
                <a:solidFill>
                  <a:srgbClr val="0097A7"/>
                </a:solidFill>
                <a:highlight>
                  <a:srgbClr val="FFFFFF"/>
                </a:highlight>
                <a:latin typeface="Open Sans Light"/>
                <a:ea typeface="Open Sans Light"/>
                <a:cs typeface="Open Sans Light"/>
                <a:sym typeface="Open Sans Light"/>
              </a:rPr>
              <a:t>). </a:t>
            </a:r>
            <a:r>
              <a:rPr lang="en" sz="1200" dirty="0">
                <a:highlight>
                  <a:srgbClr val="FFFFFF"/>
                </a:highlight>
                <a:latin typeface="Open Sans Light"/>
                <a:ea typeface="Open Sans Light"/>
                <a:cs typeface="Open Sans Light"/>
                <a:sym typeface="Open Sans Light"/>
              </a:rPr>
              <a:t>You can also s</a:t>
            </a:r>
            <a:r>
              <a:rPr lang="en" sz="1200" dirty="0">
                <a:solidFill>
                  <a:srgbClr val="02B3E4"/>
                </a:solidFill>
                <a:highlight>
                  <a:srgbClr val="FFFFFF"/>
                </a:highlight>
                <a:latin typeface="Open Sans Light"/>
                <a:ea typeface="Open Sans Light"/>
                <a:cs typeface="Open Sans Light"/>
                <a:sym typeface="Open Sans Light"/>
              </a:rPr>
              <a:t>hare a screenshot</a:t>
            </a:r>
            <a:r>
              <a:rPr lang="en" sz="1200" dirty="0">
                <a:highlight>
                  <a:srgbClr val="FFFFFF"/>
                </a:highlight>
                <a:latin typeface="Open Sans Light"/>
                <a:ea typeface="Open Sans Light"/>
                <a:cs typeface="Open Sans Light"/>
                <a:sym typeface="Open Sans Light"/>
              </a:rPr>
              <a:t> below.</a:t>
            </a:r>
            <a:endParaRPr sz="1200" dirty="0">
              <a:solidFill>
                <a:srgbClr val="02B3E4"/>
              </a:solidFill>
            </a:endParaRPr>
          </a:p>
        </p:txBody>
      </p:sp>
      <p:sp>
        <p:nvSpPr>
          <p:cNvPr id="177" name="Google Shape;177;p36"/>
          <p:cNvSpPr txBox="1">
            <a:spLocks noGrp="1"/>
          </p:cNvSpPr>
          <p:nvPr>
            <p:ph type="title"/>
          </p:nvPr>
        </p:nvSpPr>
        <p:spPr>
          <a:xfrm>
            <a:off x="457200" y="76200"/>
            <a:ext cx="8229600" cy="4788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2800" dirty="0"/>
              <a:t>Create a coordination activities map</a:t>
            </a:r>
            <a:endParaRPr sz="2800" dirty="0"/>
          </a:p>
        </p:txBody>
      </p:sp>
      <p:sp>
        <p:nvSpPr>
          <p:cNvPr id="179" name="Google Shape;179;p36"/>
          <p:cNvSpPr/>
          <p:nvPr/>
        </p:nvSpPr>
        <p:spPr>
          <a:xfrm rot="824233">
            <a:off x="1412981" y="2517513"/>
            <a:ext cx="6608434" cy="623567"/>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t>SAMPLE</a:t>
            </a:r>
            <a:endParaRPr sz="4500"/>
          </a:p>
        </p:txBody>
      </p:sp>
      <p:pic>
        <p:nvPicPr>
          <p:cNvPr id="3" name="Picture 2">
            <a:extLst>
              <a:ext uri="{FF2B5EF4-FFF2-40B4-BE49-F238E27FC236}">
                <a16:creationId xmlns:a16="http://schemas.microsoft.com/office/drawing/2014/main" id="{44EA651E-D89D-4995-996C-1D29B8B282C7}"/>
              </a:ext>
            </a:extLst>
          </p:cNvPr>
          <p:cNvPicPr>
            <a:picLocks noChangeAspect="1"/>
          </p:cNvPicPr>
          <p:nvPr/>
        </p:nvPicPr>
        <p:blipFill>
          <a:blip r:embed="rId4"/>
          <a:stretch>
            <a:fillRect/>
          </a:stretch>
        </p:blipFill>
        <p:spPr>
          <a:xfrm>
            <a:off x="0" y="880806"/>
            <a:ext cx="9144000" cy="4262693"/>
          </a:xfrm>
          <a:prstGeom prst="rect">
            <a:avLst/>
          </a:prstGeom>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33400" y="1295400"/>
            <a:ext cx="8229600" cy="1390800"/>
          </a:xfrm>
          <a:prstGeom prst="rect">
            <a:avLst/>
          </a:prstGeom>
          <a:noFill/>
          <a:ln>
            <a:noFill/>
          </a:ln>
        </p:spPr>
        <p:txBody>
          <a:bodyPr spcFirstLastPara="1" wrap="square" lIns="0" tIns="0" rIns="0" bIns="0" anchor="b" anchorCtr="0">
            <a:noAutofit/>
          </a:bodyPr>
          <a:lstStyle/>
          <a:p>
            <a:pPr marL="0" marR="0" lvl="0" indent="0" algn="l" rtl="0">
              <a:lnSpc>
                <a:spcPct val="115000"/>
              </a:lnSpc>
              <a:spcBef>
                <a:spcPts val="0"/>
              </a:spcBef>
              <a:spcAft>
                <a:spcPts val="0"/>
              </a:spcAft>
              <a:buClr>
                <a:srgbClr val="FFFFFF"/>
              </a:buClr>
              <a:buFont typeface="Open Sans"/>
              <a:buNone/>
            </a:pPr>
            <a:r>
              <a:rPr lang="en" sz="4200"/>
              <a:t> Plan for Sprint Meeting</a:t>
            </a:r>
            <a:endParaRPr sz="4200"/>
          </a:p>
        </p:txBody>
      </p:sp>
      <p:sp>
        <p:nvSpPr>
          <p:cNvPr id="185" name="Google Shape;185;p37"/>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86" name="Google Shape;186;p37"/>
          <p:cNvSpPr txBox="1"/>
          <p:nvPr/>
        </p:nvSpPr>
        <p:spPr>
          <a:xfrm>
            <a:off x="685800" y="2644075"/>
            <a:ext cx="7916700" cy="719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FFFFFF"/>
                </a:solidFill>
                <a:latin typeface="Open Sans"/>
                <a:ea typeface="Open Sans"/>
                <a:cs typeface="Open Sans"/>
                <a:sym typeface="Open Sans"/>
              </a:rPr>
              <a:t>As a PM, it is important to stay ahead of your scrum team and be prepared for every upcoming sprint by having a target goal defined with prioritized backlog for team to start costing and breaking down the tasks</a:t>
            </a:r>
            <a:endParaRPr sz="1200">
              <a:latin typeface="Open Sans"/>
              <a:ea typeface="Open Sans"/>
              <a:cs typeface="Open Sans"/>
              <a:sym typeface="Open Sans"/>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9"/>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02" name="Google Shape;202;p39"/>
          <p:cNvSpPr txBox="1">
            <a:spLocks noGrp="1"/>
          </p:cNvSpPr>
          <p:nvPr>
            <p:ph type="title"/>
          </p:nvPr>
        </p:nvSpPr>
        <p:spPr>
          <a:xfrm>
            <a:off x="381000" y="762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sz="2800"/>
              <a:t>Sprint Planning Meeting Preparation</a:t>
            </a:r>
            <a:endParaRPr sz="2800"/>
          </a:p>
        </p:txBody>
      </p:sp>
      <p:sp>
        <p:nvSpPr>
          <p:cNvPr id="203" name="Google Shape;203;p39"/>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6</a:t>
            </a:fld>
            <a:endParaRPr>
              <a:solidFill>
                <a:srgbClr val="929292"/>
              </a:solidFill>
            </a:endParaRPr>
          </a:p>
        </p:txBody>
      </p:sp>
      <p:graphicFrame>
        <p:nvGraphicFramePr>
          <p:cNvPr id="204" name="Google Shape;204;p39"/>
          <p:cNvGraphicFramePr/>
          <p:nvPr>
            <p:extLst>
              <p:ext uri="{D42A27DB-BD31-4B8C-83A1-F6EECF244321}">
                <p14:modId xmlns:p14="http://schemas.microsoft.com/office/powerpoint/2010/main" val="1752322527"/>
              </p:ext>
            </p:extLst>
          </p:nvPr>
        </p:nvGraphicFramePr>
        <p:xfrm>
          <a:off x="457200" y="711650"/>
          <a:ext cx="8229600" cy="4228532"/>
        </p:xfrm>
        <a:graphic>
          <a:graphicData uri="http://schemas.openxmlformats.org/drawingml/2006/table">
            <a:tbl>
              <a:tblPr>
                <a:noFill/>
                <a:tableStyleId>{C75CFB9C-AE0B-4EE0-9D1E-D3165155192E}</a:tableStyleId>
              </a:tblPr>
              <a:tblGrid>
                <a:gridCol w="382850">
                  <a:extLst>
                    <a:ext uri="{9D8B030D-6E8A-4147-A177-3AD203B41FA5}">
                      <a16:colId xmlns:a16="http://schemas.microsoft.com/office/drawing/2014/main" val="20000"/>
                    </a:ext>
                  </a:extLst>
                </a:gridCol>
                <a:gridCol w="7846750">
                  <a:extLst>
                    <a:ext uri="{9D8B030D-6E8A-4147-A177-3AD203B41FA5}">
                      <a16:colId xmlns:a16="http://schemas.microsoft.com/office/drawing/2014/main" val="20001"/>
                    </a:ext>
                  </a:extLst>
                </a:gridCol>
              </a:tblGrid>
              <a:tr h="322425">
                <a:tc gridSpan="2">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Sprint Goal</a:t>
                      </a:r>
                      <a:endParaRPr sz="1200">
                        <a:solidFill>
                          <a:srgbClr val="9E9E9E"/>
                        </a:solidFill>
                        <a:latin typeface="Open Sans"/>
                        <a:ea typeface="Open Sans"/>
                        <a:cs typeface="Open Sans"/>
                        <a:sym typeface="Open Sans"/>
                      </a:endParaRPr>
                    </a:p>
                  </a:txBody>
                  <a:tcPr marL="91425" marR="91425" marT="91425" marB="91425"/>
                </a:tc>
                <a:tc hMerge="1">
                  <a:txBody>
                    <a:bodyPr/>
                    <a:lstStyle/>
                    <a:p>
                      <a:endParaRPr lang="en-US"/>
                    </a:p>
                  </a:txBody>
                  <a:tcPr/>
                </a:tc>
                <a:extLst>
                  <a:ext uri="{0D108BD9-81ED-4DB2-BD59-A6C34878D82A}">
                    <a16:rowId xmlns:a16="http://schemas.microsoft.com/office/drawing/2014/main" val="10000"/>
                  </a:ext>
                </a:extLst>
              </a:tr>
              <a:tr h="381000">
                <a:tc gridSpan="2">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200" dirty="0">
                          <a:solidFill>
                            <a:schemeClr val="accent4"/>
                          </a:solidFill>
                          <a:latin typeface="Open Sans"/>
                          <a:ea typeface="Open Sans"/>
                          <a:cs typeface="Open Sans"/>
                          <a:sym typeface="Open Sans"/>
                        </a:rPr>
                        <a:t>A user I should be able to manage playlist along with sharing and searching</a:t>
                      </a:r>
                      <a:endParaRPr sz="1200" dirty="0">
                        <a:latin typeface="Open Sans"/>
                        <a:ea typeface="Open Sans"/>
                        <a:cs typeface="Open Sans"/>
                        <a:sym typeface="Open Sans"/>
                      </a:endParaRPr>
                    </a:p>
                  </a:txBody>
                  <a:tcPr marL="91425" marR="91425" marT="91425" marB="91425"/>
                </a:tc>
                <a:tc hMerge="1">
                  <a:txBody>
                    <a:bodyPr/>
                    <a:lstStyle/>
                    <a:p>
                      <a:endParaRPr lang="en-US"/>
                    </a:p>
                  </a:txBody>
                  <a:tcPr/>
                </a:tc>
                <a:extLst>
                  <a:ext uri="{0D108BD9-81ED-4DB2-BD59-A6C34878D82A}">
                    <a16:rowId xmlns:a16="http://schemas.microsoft.com/office/drawing/2014/main" val="10001"/>
                  </a:ext>
                </a:extLst>
              </a:tr>
              <a:tr h="381000">
                <a:tc gridSpan="2">
                  <a:txBody>
                    <a:bodyPr/>
                    <a:lstStyle/>
                    <a:p>
                      <a:pPr marL="0" lvl="0" indent="0" algn="l" rtl="0">
                        <a:lnSpc>
                          <a:spcPct val="115000"/>
                        </a:lnSpc>
                        <a:spcBef>
                          <a:spcPts val="700"/>
                        </a:spcBef>
                        <a:spcAft>
                          <a:spcPts val="0"/>
                        </a:spcAft>
                        <a:buNone/>
                      </a:pPr>
                      <a:r>
                        <a:rPr lang="en" sz="1200" b="1">
                          <a:solidFill>
                            <a:srgbClr val="2D3D4A"/>
                          </a:solidFill>
                          <a:latin typeface="Open Sans"/>
                          <a:ea typeface="Open Sans"/>
                          <a:cs typeface="Open Sans"/>
                          <a:sym typeface="Open Sans"/>
                        </a:rPr>
                        <a:t>Sprint Backlog (</a:t>
                      </a:r>
                      <a:r>
                        <a:rPr lang="en" sz="1200">
                          <a:solidFill>
                            <a:srgbClr val="2D3D4A"/>
                          </a:solidFill>
                          <a:latin typeface="Open Sans"/>
                          <a:ea typeface="Open Sans"/>
                          <a:cs typeface="Open Sans"/>
                          <a:sym typeface="Open Sans"/>
                        </a:rPr>
                        <a:t>list the prioritized </a:t>
                      </a:r>
                      <a:r>
                        <a:rPr lang="en" sz="1200" b="1">
                          <a:solidFill>
                            <a:srgbClr val="2D3D4A"/>
                          </a:solidFill>
                          <a:latin typeface="Open Sans"/>
                          <a:ea typeface="Open Sans"/>
                          <a:cs typeface="Open Sans"/>
                          <a:sym typeface="Open Sans"/>
                        </a:rPr>
                        <a:t>user-stories</a:t>
                      </a:r>
                      <a:r>
                        <a:rPr lang="en" sz="1200">
                          <a:solidFill>
                            <a:srgbClr val="2D3D4A"/>
                          </a:solidFill>
                          <a:latin typeface="Open Sans"/>
                          <a:ea typeface="Open Sans"/>
                          <a:cs typeface="Open Sans"/>
                          <a:sym typeface="Open Sans"/>
                        </a:rPr>
                        <a:t> from the product backlog)</a:t>
                      </a:r>
                      <a:endParaRPr sz="1200">
                        <a:latin typeface="Open Sans"/>
                        <a:ea typeface="Open Sans"/>
                        <a:cs typeface="Open Sans"/>
                        <a:sym typeface="Open Sans"/>
                      </a:endParaRPr>
                    </a:p>
                  </a:txBody>
                  <a:tcPr marL="91425" marR="91425" marT="91425" marB="91425"/>
                </a:tc>
                <a:tc hMerge="1">
                  <a:txBody>
                    <a:bodyPr/>
                    <a:lstStyle/>
                    <a:p>
                      <a:endParaRPr lang="en-US"/>
                    </a:p>
                  </a:txBody>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accent4"/>
                          </a:solidFill>
                          <a:latin typeface="Open Sans"/>
                          <a:ea typeface="Open Sans"/>
                          <a:cs typeface="Open Sans"/>
                          <a:sym typeface="Open Sans"/>
                        </a:rPr>
                        <a:t>As a user, I want to create playlist so that I have all my favorite songs at one place</a:t>
                      </a: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dirty="0">
                          <a:latin typeface="Open Sans"/>
                          <a:ea typeface="Open Sans"/>
                          <a:cs typeface="Open Sans"/>
                          <a:sym typeface="Open Sans"/>
                        </a:rPr>
                        <a:t>2</a:t>
                      </a:r>
                      <a:endParaRPr sz="1200" dirty="0">
                        <a:latin typeface="Open Sans"/>
                        <a:ea typeface="Open Sans"/>
                        <a:cs typeface="Open Sans"/>
                        <a:sym typeface="Open Sans"/>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accent4"/>
                          </a:solidFill>
                          <a:latin typeface="Open Sans"/>
                          <a:ea typeface="Open Sans"/>
                          <a:cs typeface="Open Sans"/>
                          <a:sym typeface="Open Sans"/>
                        </a:rPr>
                        <a:t>As a user, I want to edit playlist so that I have update my favorite songs from the list </a:t>
                      </a:r>
                      <a:endParaRPr lang="en-US"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dirty="0">
                          <a:latin typeface="Open Sans"/>
                          <a:ea typeface="Open Sans"/>
                          <a:cs typeface="Open Sans"/>
                          <a:sym typeface="Open Sans"/>
                        </a:rPr>
                        <a:t>3</a:t>
                      </a:r>
                      <a:endParaRPr sz="1200" dirty="0">
                        <a:latin typeface="Open Sans"/>
                        <a:ea typeface="Open Sans"/>
                        <a:cs typeface="Open Sans"/>
                        <a:sym typeface="Open Sans"/>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accent4"/>
                          </a:solidFill>
                          <a:latin typeface="Open Sans"/>
                          <a:ea typeface="Open Sans"/>
                          <a:cs typeface="Open Sans"/>
                          <a:sym typeface="Open Sans"/>
                        </a:rPr>
                        <a:t>As a user, I want to delete playlist so that I can delete the existing playlist</a:t>
                      </a:r>
                      <a:endParaRPr lang="en-US"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200" dirty="0">
                          <a:latin typeface="Open Sans"/>
                          <a:ea typeface="Open Sans"/>
                          <a:cs typeface="Open Sans"/>
                          <a:sym typeface="Open Sans"/>
                        </a:rPr>
                        <a:t>4</a:t>
                      </a:r>
                      <a:endParaRPr sz="1200" dirty="0">
                        <a:latin typeface="Open Sans"/>
                        <a:ea typeface="Open Sans"/>
                        <a:cs typeface="Open Sans"/>
                        <a:sym typeface="Open Sans"/>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accent4"/>
                          </a:solidFill>
                          <a:latin typeface="Open Sans"/>
                          <a:ea typeface="Open Sans"/>
                          <a:cs typeface="Open Sans"/>
                          <a:sym typeface="Open Sans"/>
                        </a:rPr>
                        <a:t>As a user, I want to share my playlist to my friends so that my friends can listen to my collections </a:t>
                      </a:r>
                      <a:endParaRPr lang="en-US"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200">
                          <a:latin typeface="Open Sans"/>
                          <a:ea typeface="Open Sans"/>
                          <a:cs typeface="Open Sans"/>
                          <a:sym typeface="Open Sans"/>
                        </a:rPr>
                        <a:t>5</a:t>
                      </a:r>
                      <a:endParaRPr sz="1200">
                        <a:latin typeface="Open Sans"/>
                        <a:ea typeface="Open Sans"/>
                        <a:cs typeface="Open Sans"/>
                        <a:sym typeface="Open Sans"/>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accent4"/>
                          </a:solidFill>
                          <a:latin typeface="Open Sans"/>
                          <a:ea typeface="Open Sans"/>
                          <a:cs typeface="Open Sans"/>
                          <a:sym typeface="Open Sans"/>
                        </a:rPr>
                        <a:t>As a user, I want to search track on my playlist so that I can quickly find the track in the playlist</a:t>
                      </a:r>
                      <a:endParaRPr lang="en-US"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7"/>
                  </a:ext>
                </a:extLst>
              </a:tr>
              <a:tr h="381000">
                <a:tc gridSpan="2">
                  <a:txBody>
                    <a:bodyPr/>
                    <a:lstStyle/>
                    <a:p>
                      <a:pPr marL="0" lvl="0" indent="0" algn="l" rtl="0">
                        <a:lnSpc>
                          <a:spcPct val="115000"/>
                        </a:lnSpc>
                        <a:spcBef>
                          <a:spcPts val="700"/>
                        </a:spcBef>
                        <a:spcAft>
                          <a:spcPts val="0"/>
                        </a:spcAft>
                        <a:buNone/>
                      </a:pPr>
                      <a:r>
                        <a:rPr lang="en" sz="1200" b="1">
                          <a:solidFill>
                            <a:srgbClr val="2D3D4A"/>
                          </a:solidFill>
                          <a:latin typeface="Open Sans"/>
                          <a:ea typeface="Open Sans"/>
                          <a:cs typeface="Open Sans"/>
                          <a:sym typeface="Open Sans"/>
                        </a:rPr>
                        <a:t>Sprint Prioritization Logic</a:t>
                      </a:r>
                      <a:endParaRPr sz="1200">
                        <a:latin typeface="Open Sans"/>
                        <a:ea typeface="Open Sans"/>
                        <a:cs typeface="Open Sans"/>
                        <a:sym typeface="Open Sans"/>
                      </a:endParaRPr>
                    </a:p>
                  </a:txBody>
                  <a:tcPr marL="91425" marR="91425" marT="91425" marB="91425"/>
                </a:tc>
                <a:tc hMerge="1">
                  <a:txBody>
                    <a:bodyPr/>
                    <a:lstStyle/>
                    <a:p>
                      <a:endParaRPr lang="en-US"/>
                    </a:p>
                  </a:txBody>
                  <a:tcPr/>
                </a:tc>
                <a:extLst>
                  <a:ext uri="{0D108BD9-81ED-4DB2-BD59-A6C34878D82A}">
                    <a16:rowId xmlns:a16="http://schemas.microsoft.com/office/drawing/2014/main" val="10008"/>
                  </a:ext>
                </a:extLst>
              </a:tr>
              <a:tr h="381000">
                <a:tc gridSpan="2">
                  <a:txBody>
                    <a:bodyPr/>
                    <a:lstStyle/>
                    <a:p>
                      <a:pPr marL="457200" lvl="0" indent="-304800" algn="l" rtl="0">
                        <a:lnSpc>
                          <a:spcPct val="115000"/>
                        </a:lnSpc>
                        <a:spcBef>
                          <a:spcPts val="700"/>
                        </a:spcBef>
                        <a:spcAft>
                          <a:spcPts val="0"/>
                        </a:spcAft>
                        <a:buClr>
                          <a:schemeClr val="accent4"/>
                        </a:buClr>
                        <a:buSzPts val="1200"/>
                        <a:buFont typeface="Open Sans"/>
                        <a:buChar char="●"/>
                      </a:pPr>
                      <a:r>
                        <a:rPr lang="en-US" sz="1200" dirty="0">
                          <a:solidFill>
                            <a:schemeClr val="accent4"/>
                          </a:solidFill>
                          <a:latin typeface="Open Sans"/>
                          <a:ea typeface="Open Sans"/>
                          <a:cs typeface="Open Sans"/>
                          <a:sym typeface="Open Sans"/>
                        </a:rPr>
                        <a:t>Have a fully functional deliverable at the end of this sprint, where the feature can be accessed to start testing from the first sprint onwards </a:t>
                      </a:r>
                    </a:p>
                    <a:p>
                      <a:pPr marL="457200" lvl="0" indent="-304800" algn="l" rtl="0">
                        <a:lnSpc>
                          <a:spcPct val="115000"/>
                        </a:lnSpc>
                        <a:spcBef>
                          <a:spcPts val="0"/>
                        </a:spcBef>
                        <a:spcAft>
                          <a:spcPts val="0"/>
                        </a:spcAft>
                        <a:buClr>
                          <a:schemeClr val="accent4"/>
                        </a:buClr>
                        <a:buSzPts val="1200"/>
                        <a:buFont typeface="Open Sans"/>
                        <a:buChar char="●"/>
                      </a:pPr>
                      <a:r>
                        <a:rPr lang="en-US" sz="1200" dirty="0">
                          <a:solidFill>
                            <a:schemeClr val="accent4"/>
                          </a:solidFill>
                          <a:latin typeface="Open Sans"/>
                          <a:ea typeface="Open Sans"/>
                          <a:cs typeface="Open Sans"/>
                          <a:sym typeface="Open Sans"/>
                        </a:rPr>
                        <a:t>Prioritized riskier work that involves API integration ahead since it may require multiple sprints</a:t>
                      </a:r>
                    </a:p>
                  </a:txBody>
                  <a:tcPr marL="91425" marR="91425" marT="91425" marB="91425"/>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1"/>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19" name="Google Shape;219;p41"/>
          <p:cNvSpPr txBox="1">
            <a:spLocks noGrp="1"/>
          </p:cNvSpPr>
          <p:nvPr>
            <p:ph type="title"/>
          </p:nvPr>
        </p:nvSpPr>
        <p:spPr>
          <a:xfrm>
            <a:off x="304800" y="762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sz="2800"/>
              <a:t>User Story 1</a:t>
            </a:r>
            <a:endParaRPr sz="2800"/>
          </a:p>
        </p:txBody>
      </p:sp>
      <p:sp>
        <p:nvSpPr>
          <p:cNvPr id="220" name="Google Shape;220;p4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7</a:t>
            </a:fld>
            <a:endParaRPr>
              <a:solidFill>
                <a:srgbClr val="929292"/>
              </a:solidFill>
            </a:endParaRPr>
          </a:p>
        </p:txBody>
      </p:sp>
      <p:graphicFrame>
        <p:nvGraphicFramePr>
          <p:cNvPr id="221" name="Google Shape;221;p41"/>
          <p:cNvGraphicFramePr/>
          <p:nvPr>
            <p:extLst>
              <p:ext uri="{D42A27DB-BD31-4B8C-83A1-F6EECF244321}">
                <p14:modId xmlns:p14="http://schemas.microsoft.com/office/powerpoint/2010/main" val="696170946"/>
              </p:ext>
            </p:extLst>
          </p:nvPr>
        </p:nvGraphicFramePr>
        <p:xfrm>
          <a:off x="304800" y="769762"/>
          <a:ext cx="8603350" cy="4046775"/>
        </p:xfrm>
        <a:graphic>
          <a:graphicData uri="http://schemas.openxmlformats.org/drawingml/2006/table">
            <a:tbl>
              <a:tblPr>
                <a:noFill/>
                <a:tableStyleId>{C75CFB9C-AE0B-4EE0-9D1E-D3165155192E}</a:tableStyleId>
              </a:tblPr>
              <a:tblGrid>
                <a:gridCol w="1183450">
                  <a:extLst>
                    <a:ext uri="{9D8B030D-6E8A-4147-A177-3AD203B41FA5}">
                      <a16:colId xmlns:a16="http://schemas.microsoft.com/office/drawing/2014/main" val="20000"/>
                    </a:ext>
                  </a:extLst>
                </a:gridCol>
                <a:gridCol w="7419900">
                  <a:extLst>
                    <a:ext uri="{9D8B030D-6E8A-4147-A177-3AD203B41FA5}">
                      <a16:colId xmlns:a16="http://schemas.microsoft.com/office/drawing/2014/main" val="20001"/>
                    </a:ext>
                  </a:extLst>
                </a:gridCol>
              </a:tblGrid>
              <a:tr h="91147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User Story</a:t>
                      </a:r>
                      <a:endParaRPr sz="1200" b="1">
                        <a:solidFill>
                          <a:srgbClr val="2D3D4A"/>
                        </a:solidFill>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accent4"/>
                          </a:solidFill>
                          <a:latin typeface="Open Sans"/>
                          <a:ea typeface="Open Sans"/>
                          <a:cs typeface="Open Sans"/>
                          <a:sym typeface="Open Sans"/>
                        </a:rPr>
                        <a:t>As a user, I want to create playlist so that I have all my favorite songs at one place</a:t>
                      </a:r>
                      <a:endParaRPr lang="en-US" sz="1200" dirty="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dirty="0">
                        <a:solidFill>
                          <a:srgbClr val="2D3D4A"/>
                        </a:solidFill>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632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Design </a:t>
                      </a:r>
                      <a:endParaRPr sz="1200" b="1">
                        <a:solidFill>
                          <a:srgbClr val="2D3D4A"/>
                        </a:solidFill>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sz="1200" dirty="0">
                          <a:solidFill>
                            <a:schemeClr val="tx1"/>
                          </a:solidFill>
                          <a:latin typeface="Open Sans"/>
                          <a:ea typeface="Open Sans"/>
                          <a:cs typeface="Open Sans"/>
                          <a:sym typeface="Open Sans"/>
                        </a:rPr>
                        <a:t>https://www.figma.com/proto/pMEwn1SkJuhLIFWKbe3rlE/MusicApp-Copy?node-id=1%3A1344&amp;scaling=min-zoom</a:t>
                      </a:r>
                      <a:endParaRPr sz="1200" dirty="0">
                        <a:solidFill>
                          <a:schemeClr val="tx1"/>
                        </a:solidFill>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534144">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Acceptance Criteria</a:t>
                      </a: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b="1">
                        <a:solidFill>
                          <a:srgbClr val="2D3D4A"/>
                        </a:solidFill>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The playlist should be arranged in alphabetic order</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A user can make maximum 100 playlist </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A user can’t give blank or null name for the playlist</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A playlist name can have maximum of 32 characters </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IN" sz="1200" dirty="0">
                          <a:solidFill>
                            <a:srgbClr val="2D3D4A"/>
                          </a:solidFill>
                          <a:latin typeface="Open Sans"/>
                          <a:ea typeface="Open Sans"/>
                          <a:cs typeface="Open Sans"/>
                          <a:sym typeface="Open Sans"/>
                        </a:rPr>
                        <a:t>The playlist name should be only in alphanumerical, no special character allowed </a:t>
                      </a:r>
                    </a:p>
                    <a:p>
                      <a:pPr marL="0" lvl="0" indent="0" algn="l" rtl="0">
                        <a:lnSpc>
                          <a:spcPct val="115000"/>
                        </a:lnSpc>
                        <a:spcBef>
                          <a:spcPts val="0"/>
                        </a:spcBef>
                        <a:spcAft>
                          <a:spcPts val="0"/>
                        </a:spcAft>
                        <a:buNone/>
                      </a:pPr>
                      <a:endParaRPr sz="1200" dirty="0">
                        <a:solidFill>
                          <a:srgbClr val="2D3D4A"/>
                        </a:solidFill>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91147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Assumptions</a:t>
                      </a:r>
                      <a:endParaRPr sz="1200" b="1">
                        <a:solidFill>
                          <a:srgbClr val="2D3D4A"/>
                        </a:solidFill>
                        <a:latin typeface="Open Sans"/>
                        <a:ea typeface="Open Sans"/>
                        <a:cs typeface="Open Sans"/>
                        <a:sym typeface="Open Sans"/>
                      </a:endParaRPr>
                    </a:p>
                  </a:txBody>
                  <a:tcPr marL="91425" marR="91425" marT="91425" marB="91425"/>
                </a:tc>
                <a:tc>
                  <a:txBody>
                    <a:bodyPr/>
                    <a:lstStyle/>
                    <a:p>
                      <a:pPr marL="152400" lvl="0" indent="0" algn="l" rtl="0">
                        <a:lnSpc>
                          <a:spcPct val="115000"/>
                        </a:lnSpc>
                        <a:spcBef>
                          <a:spcPts val="700"/>
                        </a:spcBef>
                        <a:spcAft>
                          <a:spcPts val="0"/>
                        </a:spcAft>
                        <a:buClr>
                          <a:schemeClr val="accent4"/>
                        </a:buClr>
                        <a:buSzPts val="1200"/>
                        <a:buFont typeface="Arial" panose="020B0604020202020204" pitchFamily="34" charset="0"/>
                        <a:buNone/>
                      </a:pPr>
                      <a:r>
                        <a:rPr lang="en-US" sz="1200" dirty="0">
                          <a:solidFill>
                            <a:schemeClr val="tx1">
                              <a:lumMod val="50000"/>
                            </a:schemeClr>
                          </a:solidFill>
                          <a:latin typeface="Open Sans"/>
                          <a:ea typeface="Open Sans"/>
                          <a:cs typeface="Open Sans"/>
                          <a:sym typeface="Open Sans"/>
                        </a:rPr>
                        <a:t>Amazon is (</a:t>
                      </a:r>
                      <a:r>
                        <a:rPr lang="en-US" sz="1200" dirty="0">
                          <a:solidFill>
                            <a:schemeClr val="tx1">
                              <a:lumMod val="50000"/>
                            </a:schemeClr>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ADA compliant</a:t>
                      </a:r>
                      <a:r>
                        <a:rPr lang="en-US" sz="1200" dirty="0">
                          <a:solidFill>
                            <a:schemeClr val="tx1">
                              <a:lumMod val="50000"/>
                            </a:schemeClr>
                          </a:solidFill>
                          <a:latin typeface="Open Sans"/>
                          <a:ea typeface="Open Sans"/>
                          <a:cs typeface="Open Sans"/>
                          <a:sym typeface="Open Sans"/>
                        </a:rPr>
                        <a:t>) and mobile responsive, engineering team builds all features to be compatible with these requirement</a:t>
                      </a:r>
                    </a:p>
                    <a:p>
                      <a:pPr marL="152400" lvl="0" indent="0" algn="l" rtl="0">
                        <a:lnSpc>
                          <a:spcPct val="115000"/>
                        </a:lnSpc>
                        <a:spcBef>
                          <a:spcPts val="0"/>
                        </a:spcBef>
                        <a:spcAft>
                          <a:spcPts val="0"/>
                        </a:spcAft>
                        <a:buClr>
                          <a:schemeClr val="accent4"/>
                        </a:buClr>
                        <a:buSzPts val="1200"/>
                        <a:buFont typeface="Arial" panose="020B0604020202020204" pitchFamily="34" charset="0"/>
                        <a:buNone/>
                      </a:pPr>
                      <a:r>
                        <a:rPr lang="en-US" sz="1200" dirty="0">
                          <a:solidFill>
                            <a:schemeClr val="tx1">
                              <a:lumMod val="50000"/>
                            </a:schemeClr>
                          </a:solidFill>
                          <a:latin typeface="Open Sans"/>
                          <a:ea typeface="Open Sans"/>
                          <a:cs typeface="Open Sans"/>
                          <a:sym typeface="Open Sans"/>
                        </a:rPr>
                        <a:t>Product is available in U.S only and the MVP will be launched in English only</a:t>
                      </a:r>
                    </a:p>
                    <a:p>
                      <a:pPr marL="0" lvl="0" indent="0" algn="l" rtl="0">
                        <a:lnSpc>
                          <a:spcPct val="115000"/>
                        </a:lnSpc>
                        <a:spcBef>
                          <a:spcPts val="0"/>
                        </a:spcBef>
                        <a:spcAft>
                          <a:spcPts val="0"/>
                        </a:spcAft>
                        <a:buFont typeface="Arial" panose="020B0604020202020204" pitchFamily="34" charset="0"/>
                        <a:buNone/>
                      </a:pPr>
                      <a:endParaRPr sz="1200" dirty="0">
                        <a:solidFill>
                          <a:schemeClr val="tx1">
                            <a:lumMod val="50000"/>
                          </a:schemeClr>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2"/>
          <p:cNvSpPr txBox="1">
            <a:spLocks noGrp="1"/>
          </p:cNvSpPr>
          <p:nvPr>
            <p:ph type="body" idx="2"/>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27" name="Google Shape;227;p42"/>
          <p:cNvSpPr txBox="1">
            <a:spLocks noGrp="1"/>
          </p:cNvSpPr>
          <p:nvPr>
            <p:ph type="title"/>
          </p:nvPr>
        </p:nvSpPr>
        <p:spPr>
          <a:xfrm>
            <a:off x="304800" y="76200"/>
            <a:ext cx="8229600" cy="595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2D3D4A"/>
              </a:buClr>
              <a:buFont typeface="Open Sans"/>
              <a:buNone/>
            </a:pPr>
            <a:r>
              <a:rPr lang="en" sz="2800"/>
              <a:t>User Story 2</a:t>
            </a:r>
            <a:endParaRPr sz="2800"/>
          </a:p>
        </p:txBody>
      </p:sp>
      <p:sp>
        <p:nvSpPr>
          <p:cNvPr id="228" name="Google Shape;228;p4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7D97AD"/>
              </a:buClr>
              <a:buFont typeface="Open Sans"/>
              <a:buNone/>
            </a:pPr>
            <a:fld id="{00000000-1234-1234-1234-123412341234}" type="slidenum">
              <a:rPr lang="en"/>
              <a:t>8</a:t>
            </a:fld>
            <a:endParaRPr>
              <a:solidFill>
                <a:srgbClr val="929292"/>
              </a:solidFill>
            </a:endParaRPr>
          </a:p>
        </p:txBody>
      </p:sp>
      <p:graphicFrame>
        <p:nvGraphicFramePr>
          <p:cNvPr id="229" name="Google Shape;229;p42"/>
          <p:cNvGraphicFramePr/>
          <p:nvPr>
            <p:extLst>
              <p:ext uri="{D42A27DB-BD31-4B8C-83A1-F6EECF244321}">
                <p14:modId xmlns:p14="http://schemas.microsoft.com/office/powerpoint/2010/main" val="1986484202"/>
              </p:ext>
            </p:extLst>
          </p:nvPr>
        </p:nvGraphicFramePr>
        <p:xfrm>
          <a:off x="134950" y="758875"/>
          <a:ext cx="8603350" cy="4397606"/>
        </p:xfrm>
        <a:graphic>
          <a:graphicData uri="http://schemas.openxmlformats.org/drawingml/2006/table">
            <a:tbl>
              <a:tblPr>
                <a:noFill/>
                <a:tableStyleId>{C75CFB9C-AE0B-4EE0-9D1E-D3165155192E}</a:tableStyleId>
              </a:tblPr>
              <a:tblGrid>
                <a:gridCol w="1200900">
                  <a:extLst>
                    <a:ext uri="{9D8B030D-6E8A-4147-A177-3AD203B41FA5}">
                      <a16:colId xmlns:a16="http://schemas.microsoft.com/office/drawing/2014/main" val="20000"/>
                    </a:ext>
                  </a:extLst>
                </a:gridCol>
                <a:gridCol w="7402450">
                  <a:extLst>
                    <a:ext uri="{9D8B030D-6E8A-4147-A177-3AD203B41FA5}">
                      <a16:colId xmlns:a16="http://schemas.microsoft.com/office/drawing/2014/main" val="20001"/>
                    </a:ext>
                  </a:extLst>
                </a:gridCol>
              </a:tblGrid>
              <a:tr h="91147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User Story</a:t>
                      </a:r>
                      <a:endParaRPr sz="1200" b="1">
                        <a:solidFill>
                          <a:srgbClr val="2D3D4A"/>
                        </a:solidFill>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200" dirty="0">
                          <a:solidFill>
                            <a:schemeClr val="accent4"/>
                          </a:solidFill>
                          <a:latin typeface="Open Sans"/>
                          <a:ea typeface="Open Sans"/>
                          <a:cs typeface="Open Sans"/>
                          <a:sym typeface="Open Sans"/>
                        </a:rPr>
                        <a:t>As a user, I want to edit playlist so that I have update my favorite songs from the list </a:t>
                      </a:r>
                      <a:endParaRPr lang="en-US" sz="1200" dirty="0">
                        <a:solidFill>
                          <a:srgbClr val="2D3D4A"/>
                        </a:solidFill>
                        <a:latin typeface="Open Sans"/>
                        <a:ea typeface="Open Sans"/>
                        <a:cs typeface="Open Sans"/>
                        <a:sym typeface="Open Sans"/>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632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Design </a:t>
                      </a:r>
                      <a:endParaRPr sz="1200" b="1">
                        <a:solidFill>
                          <a:srgbClr val="2D3D4A"/>
                        </a:solidFill>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IN" sz="1200" dirty="0">
                          <a:solidFill>
                            <a:schemeClr val="tx1"/>
                          </a:solidFill>
                          <a:latin typeface="Open Sans"/>
                          <a:ea typeface="Open Sans"/>
                          <a:cs typeface="Open Sans"/>
                          <a:sym typeface="Open Sans"/>
                        </a:rPr>
                        <a:t>https://www.figma.com/proto/pMEwn1SkJuhLIFWKbe3rlE/MusicApp-Copy?node-id=1%3A1344&amp;scaling=min-zoom</a:t>
                      </a:r>
                      <a:endParaRPr sz="1200" dirty="0">
                        <a:solidFill>
                          <a:schemeClr val="tx1"/>
                        </a:solidFill>
                        <a:latin typeface="Open Sans"/>
                        <a:ea typeface="Open Sans"/>
                        <a:cs typeface="Open Sans"/>
                        <a:sym typeface="Open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88497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Acceptance Criteria</a:t>
                      </a:r>
                      <a:endParaRPr sz="1200" b="1">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endParaRPr sz="1200" b="1">
                        <a:solidFill>
                          <a:srgbClr val="2D3D4A"/>
                        </a:solidFill>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A user can edit playlist name </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Error if user enter special character on playlist name</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A user can delete tracks from the playlist</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A user can add more song directly from playlist</a:t>
                      </a:r>
                    </a:p>
                    <a:p>
                      <a:pPr marL="0" lvl="0" indent="0" algn="l" rtl="0">
                        <a:lnSpc>
                          <a:spcPct val="115000"/>
                        </a:lnSpc>
                        <a:spcBef>
                          <a:spcPts val="0"/>
                        </a:spcBef>
                        <a:spcAft>
                          <a:spcPts val="0"/>
                        </a:spcAft>
                        <a:buNone/>
                      </a:pPr>
                      <a:r>
                        <a:rPr lang="en-IN" sz="1200" dirty="0">
                          <a:solidFill>
                            <a:srgbClr val="2D3D4A"/>
                          </a:solidFill>
                          <a:latin typeface="Open Sans"/>
                          <a:ea typeface="Open Sans"/>
                          <a:cs typeface="Open Sans"/>
                          <a:sym typeface="Open Sans"/>
                        </a:rPr>
                        <a:t>A playlist name can have maximum of 32 characters </a:t>
                      </a:r>
                    </a:p>
                    <a:p>
                      <a:pPr marL="0" lvl="0" indent="0" algn="l" rtl="0">
                        <a:lnSpc>
                          <a:spcPct val="115000"/>
                        </a:lnSpc>
                        <a:spcBef>
                          <a:spcPts val="0"/>
                        </a:spcBef>
                        <a:spcAft>
                          <a:spcPts val="0"/>
                        </a:spcAft>
                        <a:buNone/>
                      </a:pPr>
                      <a:endParaRPr sz="1200" dirty="0">
                        <a:solidFill>
                          <a:srgbClr val="2D3D4A"/>
                        </a:solidFill>
                        <a:latin typeface="Open Sans"/>
                        <a:ea typeface="Open Sans"/>
                        <a:cs typeface="Open Sans"/>
                        <a:sym typeface="Open Sans"/>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911475">
                <a:tc>
                  <a:txBody>
                    <a:bodyPr/>
                    <a:lstStyle/>
                    <a:p>
                      <a:pPr marL="0" lvl="0" indent="0" algn="l" rtl="0">
                        <a:lnSpc>
                          <a:spcPct val="115000"/>
                        </a:lnSpc>
                        <a:spcBef>
                          <a:spcPts val="0"/>
                        </a:spcBef>
                        <a:spcAft>
                          <a:spcPts val="0"/>
                        </a:spcAft>
                        <a:buNone/>
                      </a:pPr>
                      <a:r>
                        <a:rPr lang="en" sz="1200" b="1">
                          <a:solidFill>
                            <a:srgbClr val="2D3D4A"/>
                          </a:solidFill>
                          <a:latin typeface="Open Sans"/>
                          <a:ea typeface="Open Sans"/>
                          <a:cs typeface="Open Sans"/>
                          <a:sym typeface="Open Sans"/>
                        </a:rPr>
                        <a:t>Assumptions</a:t>
                      </a:r>
                      <a:endParaRPr sz="1200" b="1">
                        <a:solidFill>
                          <a:srgbClr val="2D3D4A"/>
                        </a:solidFill>
                        <a:latin typeface="Open Sans"/>
                        <a:ea typeface="Open Sans"/>
                        <a:cs typeface="Open Sans"/>
                        <a:sym typeface="Open Sans"/>
                      </a:endParaRPr>
                    </a:p>
                  </a:txBody>
                  <a:tcPr marL="91425" marR="91425" marT="91425" marB="91425"/>
                </a:tc>
                <a:tc>
                  <a:txBody>
                    <a:bodyPr/>
                    <a:lstStyle/>
                    <a:p>
                      <a:pPr marL="152400" lvl="0" indent="0" algn="l" rtl="0">
                        <a:lnSpc>
                          <a:spcPct val="115000"/>
                        </a:lnSpc>
                        <a:spcBef>
                          <a:spcPts val="700"/>
                        </a:spcBef>
                        <a:spcAft>
                          <a:spcPts val="0"/>
                        </a:spcAft>
                        <a:buClr>
                          <a:schemeClr val="accent4"/>
                        </a:buClr>
                        <a:buSzPts val="1200"/>
                        <a:buFont typeface="Arial" panose="020B0604020202020204" pitchFamily="34" charset="0"/>
                        <a:buNone/>
                      </a:pPr>
                      <a:r>
                        <a:rPr lang="en-US" sz="1200" dirty="0">
                          <a:solidFill>
                            <a:schemeClr val="tx1">
                              <a:lumMod val="50000"/>
                            </a:schemeClr>
                          </a:solidFill>
                          <a:latin typeface="Open Sans"/>
                          <a:ea typeface="Open Sans"/>
                          <a:cs typeface="Open Sans"/>
                          <a:sym typeface="Open Sans"/>
                        </a:rPr>
                        <a:t>Amazon is (</a:t>
                      </a:r>
                      <a:r>
                        <a:rPr lang="en-US" sz="1200" dirty="0">
                          <a:solidFill>
                            <a:schemeClr val="tx1">
                              <a:lumMod val="50000"/>
                            </a:schemeClr>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ADA compliant</a:t>
                      </a:r>
                      <a:r>
                        <a:rPr lang="en-US" sz="1200" dirty="0">
                          <a:solidFill>
                            <a:schemeClr val="tx1">
                              <a:lumMod val="50000"/>
                            </a:schemeClr>
                          </a:solidFill>
                          <a:latin typeface="Open Sans"/>
                          <a:ea typeface="Open Sans"/>
                          <a:cs typeface="Open Sans"/>
                          <a:sym typeface="Open Sans"/>
                        </a:rPr>
                        <a:t>) and mobile responsive, engineering team builds all features to be compatible with these requirement</a:t>
                      </a:r>
                    </a:p>
                    <a:p>
                      <a:pPr marL="152400" lvl="0" indent="0" algn="l" rtl="0">
                        <a:lnSpc>
                          <a:spcPct val="115000"/>
                        </a:lnSpc>
                        <a:spcBef>
                          <a:spcPts val="0"/>
                        </a:spcBef>
                        <a:spcAft>
                          <a:spcPts val="0"/>
                        </a:spcAft>
                        <a:buClr>
                          <a:schemeClr val="accent4"/>
                        </a:buClr>
                        <a:buSzPts val="1200"/>
                        <a:buFont typeface="Arial" panose="020B0604020202020204" pitchFamily="34" charset="0"/>
                        <a:buNone/>
                      </a:pPr>
                      <a:r>
                        <a:rPr lang="en-US" sz="1200" dirty="0">
                          <a:solidFill>
                            <a:schemeClr val="tx1">
                              <a:lumMod val="50000"/>
                            </a:schemeClr>
                          </a:solidFill>
                          <a:latin typeface="Open Sans"/>
                          <a:ea typeface="Open Sans"/>
                          <a:cs typeface="Open Sans"/>
                          <a:sym typeface="Open Sans"/>
                        </a:rPr>
                        <a:t>Product is available in U.S only and the MVP will be launched in English only</a:t>
                      </a:r>
                    </a:p>
                    <a:p>
                      <a:pPr marL="0" lvl="0" indent="0" algn="l" rtl="0">
                        <a:lnSpc>
                          <a:spcPct val="115000"/>
                        </a:lnSpc>
                        <a:spcBef>
                          <a:spcPts val="0"/>
                        </a:spcBef>
                        <a:spcAft>
                          <a:spcPts val="0"/>
                        </a:spcAft>
                        <a:buNone/>
                      </a:pPr>
                      <a:endParaRPr sz="1200" dirty="0">
                        <a:solidFill>
                          <a:srgbClr val="2D3D4A"/>
                        </a:solidFill>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3"/>
          <p:cNvSpPr txBox="1">
            <a:spLocks noGrp="1"/>
          </p:cNvSpPr>
          <p:nvPr>
            <p:ph type="title"/>
          </p:nvPr>
        </p:nvSpPr>
        <p:spPr>
          <a:xfrm>
            <a:off x="457200" y="1066800"/>
            <a:ext cx="8229600" cy="13908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rgbClr val="FFFFFF"/>
              </a:buClr>
              <a:buFont typeface="Open Sans"/>
              <a:buNone/>
            </a:pPr>
            <a:r>
              <a:rPr lang="en" sz="4200"/>
              <a:t>Decoding API Documentation</a:t>
            </a:r>
            <a:endParaRPr sz="4200"/>
          </a:p>
        </p:txBody>
      </p:sp>
      <p:sp>
        <p:nvSpPr>
          <p:cNvPr id="235" name="Google Shape;235;p43"/>
          <p:cNvSpPr txBox="1">
            <a:spLocks noGrp="1"/>
          </p:cNvSpPr>
          <p:nvPr>
            <p:ph type="body" idx="4294967295"/>
          </p:nvPr>
        </p:nvSpPr>
        <p:spPr>
          <a:xfrm>
            <a:off x="457200" y="4914900"/>
            <a:ext cx="3957600" cy="114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a:t>9</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236" name="Google Shape;236;p43"/>
          <p:cNvSpPr txBox="1">
            <a:spLocks noGrp="1"/>
          </p:cNvSpPr>
          <p:nvPr>
            <p:ph type="body" idx="1"/>
          </p:nvPr>
        </p:nvSpPr>
        <p:spPr>
          <a:xfrm>
            <a:off x="457200" y="2405063"/>
            <a:ext cx="8229600" cy="1390800"/>
          </a:xfrm>
          <a:prstGeom prst="rect">
            <a:avLst/>
          </a:prstGeom>
        </p:spPr>
        <p:txBody>
          <a:bodyPr spcFirstLastPara="1" wrap="square" lIns="34275" tIns="34275" rIns="34275" bIns="34275" anchor="t" anchorCtr="0">
            <a:noAutofit/>
          </a:bodyPr>
          <a:lstStyle/>
          <a:p>
            <a:pPr marL="0" lvl="0" indent="0" algn="l" rtl="0">
              <a:lnSpc>
                <a:spcPct val="115000"/>
              </a:lnSpc>
              <a:spcBef>
                <a:spcPts val="0"/>
              </a:spcBef>
              <a:spcAft>
                <a:spcPts val="0"/>
              </a:spcAft>
              <a:buNone/>
            </a:pPr>
            <a:r>
              <a:rPr lang="en" sz="1200">
                <a:solidFill>
                  <a:srgbClr val="FAFBFC"/>
                </a:solidFill>
              </a:rPr>
              <a:t>As a PM, you will collaborate with the engineering team and provide guidance that heavily influences their development approach. When a product requires an API integration, sometimes PM need to be “technical enough” to understand the following  to refine the solution with designer and development team </a:t>
            </a:r>
            <a:endParaRPr sz="1200">
              <a:solidFill>
                <a:srgbClr val="FAFBFC"/>
              </a:solidFill>
            </a:endParaRPr>
          </a:p>
          <a:p>
            <a:pPr marL="457200" lvl="0" indent="-304800" algn="l" rtl="0">
              <a:lnSpc>
                <a:spcPct val="115000"/>
              </a:lnSpc>
              <a:spcBef>
                <a:spcPts val="0"/>
              </a:spcBef>
              <a:spcAft>
                <a:spcPts val="0"/>
              </a:spcAft>
              <a:buClr>
                <a:srgbClr val="FAFBFC"/>
              </a:buClr>
              <a:buSzPts val="1200"/>
              <a:buChar char="●"/>
            </a:pPr>
            <a:r>
              <a:rPr lang="en" sz="1200">
                <a:solidFill>
                  <a:srgbClr val="FAFBFC"/>
                </a:solidFill>
              </a:rPr>
              <a:t>what information is available via the API</a:t>
            </a:r>
            <a:endParaRPr sz="1200">
              <a:solidFill>
                <a:srgbClr val="FAFBFC"/>
              </a:solidFill>
            </a:endParaRPr>
          </a:p>
          <a:p>
            <a:pPr marL="457200" lvl="0" indent="-304800" algn="l" rtl="0">
              <a:lnSpc>
                <a:spcPct val="115000"/>
              </a:lnSpc>
              <a:spcBef>
                <a:spcPts val="0"/>
              </a:spcBef>
              <a:spcAft>
                <a:spcPts val="0"/>
              </a:spcAft>
              <a:buClr>
                <a:srgbClr val="FAFBFC"/>
              </a:buClr>
              <a:buSzPts val="1200"/>
              <a:buChar char="●"/>
            </a:pPr>
            <a:r>
              <a:rPr lang="en" sz="1200">
                <a:solidFill>
                  <a:srgbClr val="FAFBFC"/>
                </a:solidFill>
              </a:rPr>
              <a:t>how is it available</a:t>
            </a:r>
            <a:endParaRPr sz="1200">
              <a:solidFill>
                <a:srgbClr val="FAFBFC"/>
              </a:solidFill>
            </a:endParaRPr>
          </a:p>
          <a:p>
            <a:pPr marL="457200" lvl="0" indent="-304800" algn="l" rtl="0">
              <a:lnSpc>
                <a:spcPct val="115000"/>
              </a:lnSpc>
              <a:spcBef>
                <a:spcPts val="0"/>
              </a:spcBef>
              <a:spcAft>
                <a:spcPts val="0"/>
              </a:spcAft>
              <a:buClr>
                <a:srgbClr val="FAFBFC"/>
              </a:buClr>
              <a:buSzPts val="1200"/>
              <a:buChar char="●"/>
            </a:pPr>
            <a:r>
              <a:rPr lang="en" sz="1200"/>
              <a:t>p</a:t>
            </a:r>
            <a:r>
              <a:rPr lang="en" sz="1200">
                <a:solidFill>
                  <a:srgbClr val="FAFBFC"/>
                </a:solidFill>
              </a:rPr>
              <a:t>ossible pricing impact</a:t>
            </a:r>
            <a:endParaRPr sz="1200">
              <a:solidFill>
                <a:srgbClr val="FAFBFC"/>
              </a:solidFill>
            </a:endParaRPr>
          </a:p>
        </p:txBody>
      </p:sp>
    </p:spTree>
  </p:cSld>
  <p:clrMapOvr>
    <a:masterClrMapping/>
  </p:clrMapOvr>
  <p:transition>
    <p:fade thruBlk="1"/>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2689</Words>
  <Application>Microsoft Office PowerPoint</Application>
  <PresentationFormat>On-screen Show (16:9)</PresentationFormat>
  <Paragraphs>197</Paragraphs>
  <Slides>19</Slides>
  <Notes>19</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Open Sans</vt:lpstr>
      <vt:lpstr>Cabin</vt:lpstr>
      <vt:lpstr>Open Sans Light</vt:lpstr>
      <vt:lpstr>Arial</vt:lpstr>
      <vt:lpstr>Simple Light</vt:lpstr>
      <vt:lpstr>Udacity Template 16x9</vt:lpstr>
      <vt:lpstr>Amazon Music</vt:lpstr>
      <vt:lpstr>Getting Started</vt:lpstr>
      <vt:lpstr>Create Project Blueprint</vt:lpstr>
      <vt:lpstr>Create a coordination activities map</vt:lpstr>
      <vt:lpstr> Plan for Sprint Meeting</vt:lpstr>
      <vt:lpstr>Sprint Planning Meeting Preparation</vt:lpstr>
      <vt:lpstr>User Story 1</vt:lpstr>
      <vt:lpstr>User Story 2</vt:lpstr>
      <vt:lpstr>Decoding API Documentation</vt:lpstr>
      <vt:lpstr>Streaming Music Project </vt:lpstr>
      <vt:lpstr>Re-prioritize Sprint Backlog</vt:lpstr>
      <vt:lpstr>Issue 1: Landing Page loading too slow</vt:lpstr>
      <vt:lpstr>PowerPoint Presentation</vt:lpstr>
      <vt:lpstr>PowerPoint Presentation</vt:lpstr>
      <vt:lpstr>Handle Potentially Difficult Situations</vt:lpstr>
      <vt:lpstr>Respond to CEO or GM’s request via email</vt:lpstr>
      <vt:lpstr>Step-in and guide the scrum team at stand up</vt:lpstr>
      <vt:lpstr>Handling Resource Constraints</vt:lpstr>
      <vt:lpstr>How would you handle stakeholder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Music</dc:title>
  <cp:lastModifiedBy>Bipin Sultania</cp:lastModifiedBy>
  <cp:revision>6</cp:revision>
  <dcterms:modified xsi:type="dcterms:W3CDTF">2020-05-19T12:59:47Z</dcterms:modified>
</cp:coreProperties>
</file>